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62" r:id="rId4"/>
    <p:sldId id="258" r:id="rId5"/>
    <p:sldId id="260" r:id="rId6"/>
    <p:sldId id="261" r:id="rId7"/>
    <p:sldId id="266" r:id="rId8"/>
    <p:sldId id="267" r:id="rId9"/>
    <p:sldId id="265" r:id="rId10"/>
    <p:sldId id="264" r:id="rId11"/>
    <p:sldId id="263" r:id="rId12"/>
    <p:sldId id="268" r:id="rId13"/>
    <p:sldId id="269" r:id="rId14"/>
    <p:sldId id="270" r:id="rId15"/>
    <p:sldId id="272" r:id="rId16"/>
    <p:sldId id="271" r:id="rId17"/>
    <p:sldId id="273" r:id="rId18"/>
    <p:sldId id="275" r:id="rId19"/>
    <p:sldId id="274" r:id="rId20"/>
    <p:sldId id="276" r:id="rId21"/>
    <p:sldId id="27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68810"/>
  </p:normalViewPr>
  <p:slideViewPr>
    <p:cSldViewPr snapToGrid="0" snapToObjects="1" showGuides="1">
      <p:cViewPr varScale="1">
        <p:scale>
          <a:sx n="67" d="100"/>
          <a:sy n="67" d="100"/>
        </p:scale>
        <p:origin x="2184"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6A070-0011-6A4E-B2BC-DD12087597AF}" type="datetimeFigureOut">
              <a:rPr kumimoji="1" lang="zh-CN" altLang="en-US" smtClean="0"/>
              <a:t>2019/8/8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20943-CD10-C34C-A1FC-E5CECCE1BC1E}" type="slidenum">
              <a:rPr kumimoji="1" lang="zh-CN" altLang="en-US" smtClean="0"/>
              <a:t>‹#›</a:t>
            </a:fld>
            <a:endParaRPr kumimoji="1" lang="zh-CN" altLang="en-US"/>
          </a:p>
        </p:txBody>
      </p:sp>
    </p:spTree>
    <p:extLst>
      <p:ext uri="{BB962C8B-B14F-4D97-AF65-F5344CB8AC3E}">
        <p14:creationId xmlns:p14="http://schemas.microsoft.com/office/powerpoint/2010/main" val="4288855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该模型较好地拟合了训练数据，但不能预测新数据。这通常会使神经网络无法正确评估训练数据中的不确定性，从而导致对正确的类别、预测或行动做出过于自信的决定。为了理解这一点，让我们考虑在狗和猫图像类上训练二元分类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。现在，当在测试数据集中遇到豹的图像时，理想情况下模型应该预测它既不是狗也不是猫（狗的概率为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％，猫类的概率为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％）但是，由于输出层的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函数可以实现概率得分，它压缩了一个类的输出概率得分，并使另一个类的输出概率得分最大化，导致一个类的决策过于自信。</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当前神经网络架构中缺少预测中的不确定性度量。因此，我们需要贝叶斯神经网络。</a:t>
            </a:r>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4</a:t>
            </a:fld>
            <a:endParaRPr kumimoji="1" lang="zh-CN" altLang="en-US"/>
          </a:p>
        </p:txBody>
      </p:sp>
    </p:spTree>
    <p:extLst>
      <p:ext uri="{BB962C8B-B14F-4D97-AF65-F5344CB8AC3E}">
        <p14:creationId xmlns:p14="http://schemas.microsoft.com/office/powerpoint/2010/main" val="248096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Hans" altLang="en-US" dirty="0"/>
              <a:t>这里我们</a:t>
            </a:r>
            <a:r>
              <a:rPr kumimoji="1" lang="zh-CN" altLang="en-US" dirty="0"/>
              <a:t>通过残差平方和估计噪声水平，在一个独立的</a:t>
            </a:r>
            <a:r>
              <a:rPr kumimoji="1" lang="zh-Hans" altLang="en-US" dirty="0"/>
              <a:t>衍生</a:t>
            </a:r>
            <a:r>
              <a:rPr kumimoji="1" lang="zh-CN" altLang="en-US" dirty="0"/>
              <a:t>验证集上进行评估</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14</a:t>
            </a:fld>
            <a:endParaRPr kumimoji="1" lang="zh-CN" altLang="en-US"/>
          </a:p>
        </p:txBody>
      </p:sp>
    </p:spTree>
    <p:extLst>
      <p:ext uri="{BB962C8B-B14F-4D97-AF65-F5344CB8AC3E}">
        <p14:creationId xmlns:p14="http://schemas.microsoft.com/office/powerpoint/2010/main" val="10232386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通过残差平方和估计噪声水平，在一个独立的</a:t>
            </a:r>
            <a:r>
              <a:rPr kumimoji="1" lang="zh-Hans" altLang="en-US" dirty="0"/>
              <a:t>衍生</a:t>
            </a:r>
            <a:r>
              <a:rPr kumimoji="1" lang="zh-CN" altLang="en-US" dirty="0"/>
              <a:t>验证集上进行评估</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15</a:t>
            </a:fld>
            <a:endParaRPr kumimoji="1" lang="zh-CN" altLang="en-US"/>
          </a:p>
        </p:txBody>
      </p:sp>
    </p:spTree>
    <p:extLst>
      <p:ext uri="{BB962C8B-B14F-4D97-AF65-F5344CB8AC3E}">
        <p14:creationId xmlns:p14="http://schemas.microsoft.com/office/powerpoint/2010/main" val="92519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对于迭代次数</a:t>
            </a:r>
            <a:r>
              <a:rPr kumimoji="1" lang="en-US" altLang="zh-CN" dirty="0"/>
              <a:t>B</a:t>
            </a:r>
            <a:r>
              <a:rPr kumimoji="1" lang="zh-CN" altLang="en-US" dirty="0"/>
              <a:t>，估计预测不确定</a:t>
            </a:r>
            <a:r>
              <a:rPr kumimoji="1" lang="zh-Hans" altLang="en-US" dirty="0"/>
              <a:t>性</a:t>
            </a:r>
            <a:r>
              <a:rPr kumimoji="1" lang="zh-CN" altLang="en-US" dirty="0"/>
              <a:t>的标准误差与</a:t>
            </a:r>
            <a:r>
              <a:rPr kumimoji="1" lang="en-US" altLang="zh-CN" dirty="0"/>
              <a:t>a</a:t>
            </a:r>
            <a:r>
              <a:rPr kumimoji="1" lang="zh-CN" altLang="en-US" dirty="0"/>
              <a:t>成正比</a:t>
            </a:r>
            <a:endParaRPr kumimoji="1" lang="en-US" altLang="zh-CN" dirty="0"/>
          </a:p>
          <a:p>
            <a:r>
              <a:rPr kumimoji="1" lang="zh-CN" altLang="en-US" dirty="0"/>
              <a:t>我们测量了不同重复之间的标准误差，发现几百次迭代通常就足以实现稳定的估计。</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17</a:t>
            </a:fld>
            <a:endParaRPr kumimoji="1" lang="zh-CN" altLang="en-US"/>
          </a:p>
        </p:txBody>
      </p:sp>
    </p:spTree>
    <p:extLst>
      <p:ext uri="{BB962C8B-B14F-4D97-AF65-F5344CB8AC3E}">
        <p14:creationId xmlns:p14="http://schemas.microsoft.com/office/powerpoint/2010/main" val="3605296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19</a:t>
            </a:fld>
            <a:endParaRPr kumimoji="1" lang="zh-CN" altLang="en-US"/>
          </a:p>
        </p:txBody>
      </p:sp>
    </p:spTree>
    <p:extLst>
      <p:ext uri="{BB962C8B-B14F-4D97-AF65-F5344CB8AC3E}">
        <p14:creationId xmlns:p14="http://schemas.microsoft.com/office/powerpoint/2010/main" val="3665821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这篇文章展示了一种用于</a:t>
            </a:r>
            <a:r>
              <a:rPr lang="en-US" altLang="zh-CN" sz="1200" kern="1200" dirty="0">
                <a:solidFill>
                  <a:schemeClr val="tx1"/>
                </a:solidFill>
                <a:effectLst/>
                <a:latin typeface="+mn-lt"/>
                <a:ea typeface="+mn-ea"/>
                <a:cs typeface="+mn-cs"/>
              </a:rPr>
              <a:t>Uber</a:t>
            </a:r>
            <a:r>
              <a:rPr lang="zh-CN" altLang="en-US" sz="1200" kern="1200" dirty="0">
                <a:solidFill>
                  <a:schemeClr val="tx1"/>
                </a:solidFill>
                <a:effectLst/>
                <a:latin typeface="+mn-lt"/>
                <a:ea typeface="+mn-ea"/>
                <a:cs typeface="+mn-cs"/>
              </a:rPr>
              <a:t>不确定性估计的端到端神经网络结构。利用</a:t>
            </a:r>
            <a:r>
              <a:rPr lang="en-US" altLang="zh-CN" sz="1200" kern="1200" dirty="0">
                <a:solidFill>
                  <a:schemeClr val="tx1"/>
                </a:solidFill>
                <a:effectLst/>
                <a:latin typeface="+mn-lt"/>
                <a:ea typeface="+mn-ea"/>
                <a:cs typeface="+mn-cs"/>
              </a:rPr>
              <a:t>MC dropout</a:t>
            </a:r>
            <a:r>
              <a:rPr lang="zh-CN" altLang="en-US" sz="1200" kern="1200" dirty="0">
                <a:solidFill>
                  <a:schemeClr val="tx1"/>
                </a:solidFill>
                <a:effectLst/>
                <a:latin typeface="+mn-lt"/>
                <a:ea typeface="+mn-ea"/>
                <a:cs typeface="+mn-cs"/>
              </a:rPr>
              <a:t>和固有噪声估计，给出了一种为神经网络预测提供不确定性估计的简单方法，它覆盖率大部分的不确定性因素。这个框架的一个关键特性在于它不用修改底层架构的情况下适用于任何神经网络。</a:t>
            </a:r>
          </a:p>
          <a:p>
            <a:r>
              <a:rPr lang="zh-CN" altLang="en-US" sz="1200" kern="1200" dirty="0">
                <a:solidFill>
                  <a:schemeClr val="tx1"/>
                </a:solidFill>
                <a:effectLst/>
                <a:latin typeface="+mn-lt"/>
                <a:ea typeface="+mn-ea"/>
                <a:cs typeface="+mn-cs"/>
              </a:rPr>
              <a:t>用这种提出的不确定性估计方法来对特殊事件（如假日，体育赛事，天气等等）的不确定度进行了估计，提高了异常检测的精度。对于一些高不确定性事件中，我们可以对内部异常检测模型的置信区间进行调整，准确度能相应的提升，这有时可以为实际运营带来很大的提升。</a:t>
            </a:r>
          </a:p>
          <a:p>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21</a:t>
            </a:fld>
            <a:endParaRPr kumimoji="1" lang="zh-CN" altLang="en-US"/>
          </a:p>
        </p:txBody>
      </p:sp>
    </p:spTree>
    <p:extLst>
      <p:ext uri="{BB962C8B-B14F-4D97-AF65-F5344CB8AC3E}">
        <p14:creationId xmlns:p14="http://schemas.microsoft.com/office/powerpoint/2010/main" val="1603585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该模型较好地拟合了训练数据，但不能预测新数据。这通常会使神经网络无法正确评估训练数据中的不确定性，从而导致对正确的类别、预测或行动做出过于自信的决定。为了理解这一点，让我们考虑在狗和猫图像类上训练二元分类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。现在，当在测试数据集中遇到豹的图像时，理想情况下模型应该预测它既不是狗也不是猫（狗的概率为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％，猫类的概率为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％）但是，由于输出层的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函数可以实现概率得分，它压缩了一个类的输出概率得分，并使另一个类的输出概率得分最大化，导致一个类的决策过于自信。</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当前神经网络架构中缺少预测中的不确定性度量。因此，我们需要贝叶斯神经网络。</a:t>
            </a:r>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5</a:t>
            </a:fld>
            <a:endParaRPr kumimoji="1" lang="zh-CN" altLang="en-US"/>
          </a:p>
        </p:txBody>
      </p:sp>
    </p:spTree>
    <p:extLst>
      <p:ext uri="{BB962C8B-B14F-4D97-AF65-F5344CB8AC3E}">
        <p14:creationId xmlns:p14="http://schemas.microsoft.com/office/powerpoint/2010/main" val="1002004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该模型较好地拟合了训练数据，但不能预测新数据。这通常会使神经网络无法正确评估训练数据中的不确定性，从而导致对正确的类别、预测或行动做出过于自信的决定。为了理解这一点，让我们考虑在狗和猫图像类上训练二元分类器</a:t>
            </a:r>
            <a:r>
              <a:rPr lang="en-US" altLang="zh-CN" sz="1200" b="0" i="0" kern="1200" dirty="0">
                <a:solidFill>
                  <a:schemeClr val="tx1"/>
                </a:solidFill>
                <a:effectLst/>
                <a:latin typeface="+mn-lt"/>
                <a:ea typeface="+mn-ea"/>
                <a:cs typeface="+mn-cs"/>
              </a:rPr>
              <a:t>CNN</a:t>
            </a:r>
            <a:r>
              <a:rPr lang="zh-CN" altLang="en-US" sz="1200" b="0" i="0" kern="1200" dirty="0">
                <a:solidFill>
                  <a:schemeClr val="tx1"/>
                </a:solidFill>
                <a:effectLst/>
                <a:latin typeface="+mn-lt"/>
                <a:ea typeface="+mn-ea"/>
                <a:cs typeface="+mn-cs"/>
              </a:rPr>
              <a:t>。现在，当在测试数据集中遇到豹的图像时，理想情况下模型应该预测它既不是狗也不是猫（狗的概率为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％，猫类的概率为</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％）但是，由于输出层的</a:t>
            </a:r>
            <a:r>
              <a:rPr lang="en-US"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函数可以实现概率得分，它压缩了一个类的输出概率得分，并使另一个类的输出概率得分最大化，导致一个类的决策过于自信。</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当前神经网络架构中缺少预测中的不确定性度量。因此，我们需要贝叶斯神经网络。</a:t>
            </a:r>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6</a:t>
            </a:fld>
            <a:endParaRPr kumimoji="1" lang="zh-CN" altLang="en-US"/>
          </a:p>
        </p:txBody>
      </p:sp>
    </p:spTree>
    <p:extLst>
      <p:ext uri="{BB962C8B-B14F-4D97-AF65-F5344CB8AC3E}">
        <p14:creationId xmlns:p14="http://schemas.microsoft.com/office/powerpoint/2010/main" val="175738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这些模型通常需要手动调优来设置季节性和其他参数。虽然有一些时间序列模型可以包含外生变量，但它们受到维数的</a:t>
            </a:r>
            <a:r>
              <a:rPr kumimoji="1" lang="zh-Hans" altLang="en-US" dirty="0"/>
              <a:t>限制</a:t>
            </a:r>
            <a:r>
              <a:rPr kumimoji="1" lang="zh-CN" altLang="en-US" dirty="0"/>
              <a:t>，需要频繁的再</a:t>
            </a:r>
            <a:r>
              <a:rPr kumimoji="1" lang="zh-Hans" altLang="en-US" dirty="0"/>
              <a:t>训练</a:t>
            </a:r>
            <a:r>
              <a:rPr kumimoji="1" lang="zh-CN" altLang="en-US" dirty="0"/>
              <a:t>。为了更有效地处理外生变量，引入了单变量建模和机器学习模型相结合的方法来处理残差。然而，由此产生的两阶段模型很难调优，需要手工提取特征并经常进行再培训，这对数百万个时间序列来说是不可能的。</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7</a:t>
            </a:fld>
            <a:endParaRPr kumimoji="1" lang="zh-CN" altLang="en-US"/>
          </a:p>
        </p:txBody>
      </p:sp>
    </p:spTree>
    <p:extLst>
      <p:ext uri="{BB962C8B-B14F-4D97-AF65-F5344CB8AC3E}">
        <p14:creationId xmlns:p14="http://schemas.microsoft.com/office/powerpoint/2010/main" val="303908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由于其端到端建模、易于引入外生变量和自动特征提取能力</a:t>
            </a:r>
            <a:r>
              <a:rPr kumimoji="1" lang="en-US" altLang="zh-CN" dirty="0"/>
              <a:t>[4]</a:t>
            </a:r>
            <a:r>
              <a:rPr kumimoji="1" lang="zh-CN" altLang="en-US" dirty="0"/>
              <a:t>而得到了广泛的应用。通过提供跨多个维度的大量数据，已经证明</a:t>
            </a:r>
            <a:r>
              <a:rPr kumimoji="1" lang="en-US" altLang="zh-CN" dirty="0"/>
              <a:t>LSTM</a:t>
            </a:r>
            <a:r>
              <a:rPr kumimoji="1" lang="zh-CN" altLang="en-US" dirty="0"/>
              <a:t>方法可以通过允许非线性特征交互来建模复杂的极端事件</a:t>
            </a:r>
            <a:endParaRPr kumimoji="1" lang="en-US" altLang="zh-CN" dirty="0"/>
          </a:p>
          <a:p>
            <a:r>
              <a:rPr kumimoji="1" lang="zh-CN" altLang="en-US" dirty="0"/>
              <a:t>虽然经典预测模型的不确定性估计已经得到了广泛的研究，但对于神经网络却不是这样。</a:t>
            </a:r>
            <a:endParaRPr kumimoji="1" lang="en-US" altLang="zh-CN"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8</a:t>
            </a:fld>
            <a:endParaRPr kumimoji="1" lang="zh-CN" altLang="en-US"/>
          </a:p>
        </p:txBody>
      </p:sp>
    </p:spTree>
    <p:extLst>
      <p:ext uri="{BB962C8B-B14F-4D97-AF65-F5344CB8AC3E}">
        <p14:creationId xmlns:p14="http://schemas.microsoft.com/office/powerpoint/2010/main" val="3990400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遗憾的是，由于深层模型具有复杂的非线性和非共轭性，很难得到精确的后验推理</a:t>
            </a:r>
            <a:r>
              <a:rPr kumimoji="1" lang="en-US" altLang="zh-CN" dirty="0"/>
              <a:t>;</a:t>
            </a:r>
            <a:r>
              <a:rPr kumimoji="1" lang="zh-CN" altLang="en-US" dirty="0"/>
              <a:t>传统的近似贝叶斯推理算法不能适应神经网络中大量的参数。</a:t>
            </a:r>
            <a:endParaRPr kumimoji="1" lang="en-US" altLang="zh-CN" dirty="0"/>
          </a:p>
          <a:p>
            <a:r>
              <a:rPr kumimoji="1" lang="zh-CN" altLang="en-US" dirty="0"/>
              <a:t>近年来，针对贝叶斯神经网络提出了几种近似推理方法。大多数方法都是基于变分推理来优化变分下界，包括随机搜索</a:t>
            </a:r>
            <a:r>
              <a:rPr kumimoji="1" lang="en-US" altLang="zh-CN" dirty="0"/>
              <a:t>[14]</a:t>
            </a:r>
            <a:r>
              <a:rPr kumimoji="1" lang="zh-CN" altLang="en-US" dirty="0"/>
              <a:t>、变分贝叶斯</a:t>
            </a:r>
            <a:r>
              <a:rPr kumimoji="1" lang="en-US" altLang="zh-CN" dirty="0"/>
              <a:t>[15]</a:t>
            </a:r>
            <a:r>
              <a:rPr kumimoji="1" lang="zh-CN" altLang="en-US" dirty="0"/>
              <a:t>、概率反向传播</a:t>
            </a:r>
            <a:r>
              <a:rPr kumimoji="1" lang="en-US" altLang="zh-CN" dirty="0"/>
              <a:t>[16]</a:t>
            </a:r>
            <a:r>
              <a:rPr kumimoji="1" lang="zh-CN" altLang="en-US" dirty="0"/>
              <a:t>、支持</a:t>
            </a:r>
            <a:r>
              <a:rPr kumimoji="1" lang="en-US" altLang="zh-CN" dirty="0"/>
              <a:t>[17]</a:t>
            </a:r>
            <a:r>
              <a:rPr kumimoji="1" lang="zh-CN" altLang="en-US" dirty="0"/>
              <a:t>的贝叶斯及其扩展</a:t>
            </a:r>
            <a:r>
              <a:rPr kumimoji="1" lang="en-US" altLang="zh-CN" dirty="0"/>
              <a:t>[18]</a:t>
            </a:r>
            <a:r>
              <a:rPr kumimoji="1" lang="zh-CN" altLang="en-US" dirty="0"/>
              <a:t>。几个算法进一步扩展近似</a:t>
            </a:r>
            <a:r>
              <a:rPr kumimoji="1" lang="el-GR" altLang="zh-CN" dirty="0"/>
              <a:t>α-</a:t>
            </a:r>
            <a:r>
              <a:rPr kumimoji="1" lang="en-US" altLang="zh-CN" dirty="0"/>
              <a:t>divergence</a:t>
            </a:r>
            <a:r>
              <a:rPr kumimoji="1" lang="zh-CN" altLang="en-US" dirty="0"/>
              <a:t>优化框架。我们建议读者参考</a:t>
            </a:r>
            <a:r>
              <a:rPr kumimoji="1" lang="en-US" altLang="zh-CN" dirty="0"/>
              <a:t>[21]</a:t>
            </a:r>
            <a:r>
              <a:rPr kumimoji="1" lang="zh-CN" altLang="en-US" dirty="0"/>
              <a:t>以获得对这些方法更详细和完整的回顾。</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该框架不需要改变现有的模型架构，几乎</a:t>
            </a:r>
            <a:r>
              <a:rPr kumimoji="1" lang="zh-Hans" altLang="en-US" dirty="0"/>
              <a:t>不用</a:t>
            </a:r>
            <a:r>
              <a:rPr kumimoji="1" lang="zh-CN" altLang="en-US" dirty="0"/>
              <a:t>提供不确定性估计。</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在每一个隐层之后都应用随机</a:t>
            </a:r>
            <a:r>
              <a:rPr kumimoji="1" lang="en-US" altLang="zh-CN" dirty="0"/>
              <a:t>dropout</a:t>
            </a:r>
            <a:r>
              <a:rPr kumimoji="1" lang="zh-CN" altLang="en-US" dirty="0"/>
              <a:t>，模型输出可以近似看作是由后验预测分布生成的随机样本</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因此，模型的不确定性可以通过模型预测的样本方差在几次重复后进行估计。这个算法的细节将在下一节中讨论。</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10</a:t>
            </a:fld>
            <a:endParaRPr kumimoji="1" lang="zh-CN" altLang="en-US"/>
          </a:p>
        </p:txBody>
      </p:sp>
    </p:spTree>
    <p:extLst>
      <p:ext uri="{BB962C8B-B14F-4D97-AF65-F5344CB8AC3E}">
        <p14:creationId xmlns:p14="http://schemas.microsoft.com/office/powerpoint/2010/main" val="3612206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模型的不确定性，也称为认知不确定性，反映了我们对模型参数的无知，可以随着收集的样本的增多而减少。</a:t>
            </a:r>
            <a:endParaRPr kumimoji="1" lang="en-US" altLang="zh-CN" dirty="0"/>
          </a:p>
          <a:p>
            <a:r>
              <a:rPr kumimoji="1" lang="zh-CN" altLang="en-US" dirty="0"/>
              <a:t>另一方面，固有噪声捕获了数据生成过程中的不确定性，是不可约的。这两个源程序已经被成功地应用于计算机视觉</a:t>
            </a:r>
            <a:r>
              <a:rPr kumimoji="1" lang="en-US" altLang="zh-CN" dirty="0"/>
              <a:t>[7]</a:t>
            </a:r>
            <a:r>
              <a:rPr kumimoji="1" lang="zh-CN" altLang="en-US" dirty="0"/>
              <a:t>中。</a:t>
            </a:r>
            <a:endParaRPr kumimoji="1" lang="en-US" altLang="zh-CN" dirty="0"/>
          </a:p>
          <a:p>
            <a:r>
              <a:rPr kumimoji="1" lang="zh-CN" altLang="en-US" dirty="0"/>
              <a:t>然而，来自模型错误说明的第三个不确定性长期被忽视。这捕获了测试样本来自不同于训练集的总体的场景，这通常是时间序列异常检测的情况（它没有解释它应该解释的一切）。在计算机视觉</a:t>
            </a:r>
            <a:r>
              <a:rPr kumimoji="1" lang="en-US" altLang="zh-CN" dirty="0"/>
              <a:t>[8]</a:t>
            </a:r>
            <a:r>
              <a:rPr kumimoji="1" lang="zh-CN" altLang="en-US" dirty="0"/>
              <a:t>中对抗性实例的概念下，类似的思想在深度学习中得到了重视，但其在预测非确定性方面的意义还有待探索。</a:t>
            </a:r>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11</a:t>
            </a:fld>
            <a:endParaRPr kumimoji="1" lang="zh-CN" altLang="en-US"/>
          </a:p>
        </p:txBody>
      </p:sp>
    </p:spTree>
    <p:extLst>
      <p:ext uri="{BB962C8B-B14F-4D97-AF65-F5344CB8AC3E}">
        <p14:creationId xmlns:p14="http://schemas.microsoft.com/office/powerpoint/2010/main" val="866342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这在神经网络中尤其具有挑战性，因为非线性导致的非共轭性。</a:t>
            </a:r>
            <a:r>
              <a:rPr kumimoji="1" lang="zh-Hans" altLang="en-US" dirty="0"/>
              <a:t>相关的研究有很多，但是</a:t>
            </a:r>
            <a:r>
              <a:rPr kumimoji="1" lang="zh-CN" altLang="en-US" dirty="0"/>
              <a:t>在这里，我们遵循</a:t>
            </a:r>
            <a:r>
              <a:rPr kumimoji="1" lang="en-US" altLang="zh-CN" dirty="0"/>
              <a:t>[13]</a:t>
            </a:r>
            <a:r>
              <a:rPr kumimoji="1" lang="zh-CN" altLang="en-US" dirty="0"/>
              <a:t>和</a:t>
            </a:r>
            <a:r>
              <a:rPr kumimoji="1" lang="en-US" altLang="zh-CN" dirty="0"/>
              <a:t>[22]</a:t>
            </a:r>
            <a:r>
              <a:rPr kumimoji="1" lang="zh-CN" altLang="en-US" dirty="0"/>
              <a:t>中的思想，使用蒙特卡罗差</a:t>
            </a:r>
            <a:r>
              <a:rPr kumimoji="1" lang="en-US" altLang="zh-CN" dirty="0"/>
              <a:t>(MC</a:t>
            </a:r>
            <a:r>
              <a:rPr kumimoji="1" lang="zh-CN" altLang="en-US" dirty="0"/>
              <a:t>差</a:t>
            </a:r>
            <a:r>
              <a:rPr kumimoji="1" lang="en-US" altLang="zh-CN" dirty="0"/>
              <a:t>)</a:t>
            </a:r>
            <a:r>
              <a:rPr kumimoji="1" lang="zh-CN" altLang="en-US" dirty="0"/>
              <a:t>近似模型的不确定性。</a:t>
            </a:r>
            <a:endParaRPr kumimoji="1" lang="en-US" altLang="zh-CN" dirty="0"/>
          </a:p>
          <a:p>
            <a:endParaRPr kumimoji="1" lang="en-US" altLang="zh-Hans" dirty="0"/>
          </a:p>
          <a:p>
            <a:endParaRPr kumimoji="1" lang="en-US" altLang="zh-Hans" dirty="0"/>
          </a:p>
          <a:p>
            <a:r>
              <a:rPr kumimoji="1" lang="zh-Hans" altLang="en-US" dirty="0"/>
              <a:t>也就是说，以概率</a:t>
            </a:r>
            <a:r>
              <a:rPr kumimoji="1" lang="en-US" altLang="zh-Hans" dirty="0"/>
              <a:t>p</a:t>
            </a:r>
            <a:r>
              <a:rPr kumimoji="1" lang="zh-Hans" altLang="en-US" dirty="0"/>
              <a:t>去随机</a:t>
            </a:r>
            <a:r>
              <a:rPr kumimoji="1" lang="en-US" altLang="zh-Hans" dirty="0"/>
              <a:t>dropout</a:t>
            </a:r>
            <a:r>
              <a:rPr kumimoji="1" lang="zh-Hans" altLang="en-US" dirty="0"/>
              <a:t>每个隐藏单元。</a:t>
            </a:r>
            <a:endParaRPr kumimoji="1" lang="en-US" altLang="zh-Hans" dirty="0"/>
          </a:p>
          <a:p>
            <a:r>
              <a:rPr kumimoji="1" lang="zh-Hans" altLang="en-US" dirty="0"/>
              <a:t>在实际应用中，</a:t>
            </a:r>
            <a:r>
              <a:rPr kumimoji="1" lang="en-US" altLang="zh-Hans" dirty="0"/>
              <a:t>p</a:t>
            </a:r>
            <a:r>
              <a:rPr kumimoji="1" lang="zh-Hans" altLang="en-US" dirty="0"/>
              <a:t>在合理范围内都是具有鲁棒性的</a:t>
            </a:r>
            <a:endParaRPr kumimoji="1" lang="en-US" altLang="zh-Han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12</a:t>
            </a:fld>
            <a:endParaRPr kumimoji="1" lang="zh-CN" altLang="en-US"/>
          </a:p>
        </p:txBody>
      </p:sp>
    </p:spTree>
    <p:extLst>
      <p:ext uri="{BB962C8B-B14F-4D97-AF65-F5344CB8AC3E}">
        <p14:creationId xmlns:p14="http://schemas.microsoft.com/office/powerpoint/2010/main" val="145494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我们希望在预测与训练数据集模式</a:t>
            </a:r>
            <a:r>
              <a:rPr kumimoji="1" lang="zh-Hans" altLang="en-US" dirty="0"/>
              <a:t>完全不同</a:t>
            </a:r>
            <a:r>
              <a:rPr kumimoji="1" lang="zh-CN" altLang="en-US" dirty="0"/>
              <a:t>的未知样本时捕获不确定性</a:t>
            </a:r>
            <a:r>
              <a:rPr kumimoji="1" lang="zh-Hans" altLang="en-US" dirty="0"/>
              <a:t>。</a:t>
            </a:r>
            <a:endParaRPr kumimoji="1" lang="en-US" altLang="zh-Hans" dirty="0"/>
          </a:p>
          <a:p>
            <a:r>
              <a:rPr kumimoji="1" lang="zh-Hans" altLang="en-US" dirty="0"/>
              <a:t>这</a:t>
            </a:r>
            <a:r>
              <a:rPr kumimoji="1" lang="zh-CN" altLang="en-US" dirty="0"/>
              <a:t>训练</a:t>
            </a:r>
            <a:r>
              <a:rPr kumimoji="1" lang="zh-Hans" altLang="en-US" dirty="0"/>
              <a:t>了一个</a:t>
            </a:r>
            <a:r>
              <a:rPr kumimoji="1" lang="zh-CN" altLang="en-US" dirty="0"/>
              <a:t>从时间序列中提取代表性特征</a:t>
            </a:r>
            <a:r>
              <a:rPr kumimoji="1" lang="en-US" altLang="zh-Hans" dirty="0"/>
              <a:t>encoder</a:t>
            </a:r>
            <a:r>
              <a:rPr kumimoji="1" lang="zh-Hans" altLang="en-US" dirty="0"/>
              <a:t>，也就是说</a:t>
            </a:r>
            <a:r>
              <a:rPr kumimoji="1" lang="en-US" altLang="zh-Hans" dirty="0"/>
              <a:t>encoder</a:t>
            </a:r>
            <a:r>
              <a:rPr kumimoji="1" lang="zh-Hans" altLang="en-US" dirty="0"/>
              <a:t>可以从编码空间中重构时间序列</a:t>
            </a:r>
            <a:endParaRPr kumimoji="1" lang="en-US" altLang="zh-Hans" dirty="0"/>
          </a:p>
          <a:p>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下一步也就是我们如何把</a:t>
            </a:r>
            <a:r>
              <a:rPr lang="en-US" altLang="zh-CN" dirty="0"/>
              <a:t>model misspecification</a:t>
            </a:r>
            <a:r>
              <a:rPr lang="zh-Hans" altLang="en-US" dirty="0"/>
              <a:t>和</a:t>
            </a:r>
            <a:r>
              <a:rPr lang="en-US" altLang="zh-Hans" dirty="0"/>
              <a:t>model uncertainty</a:t>
            </a:r>
            <a:r>
              <a:rPr lang="zh-Hans" altLang="en-US" dirty="0"/>
              <a:t>结合起来计算</a:t>
            </a:r>
            <a:endParaRPr lang="en-US" altLang="zh-Hans"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Hans" altLang="en-US" dirty="0"/>
              <a:t>这里我们主要用与</a:t>
            </a:r>
            <a:r>
              <a:rPr kumimoji="1" lang="en-US" altLang="zh-Hans" dirty="0"/>
              <a:t>encoder</a:t>
            </a:r>
            <a:r>
              <a:rPr kumimoji="1" lang="zh-Hans" altLang="en-US" dirty="0"/>
              <a:t>与预测网络相连</a:t>
            </a:r>
            <a:endParaRPr kumimoji="1" lang="zh-CN" altLang="en-US" dirty="0"/>
          </a:p>
        </p:txBody>
      </p:sp>
      <p:sp>
        <p:nvSpPr>
          <p:cNvPr id="4" name="幻灯片编号占位符 3"/>
          <p:cNvSpPr>
            <a:spLocks noGrp="1"/>
          </p:cNvSpPr>
          <p:nvPr>
            <p:ph type="sldNum" sz="quarter" idx="10"/>
          </p:nvPr>
        </p:nvSpPr>
        <p:spPr/>
        <p:txBody>
          <a:bodyPr/>
          <a:lstStyle/>
          <a:p>
            <a:fld id="{D3420943-CD10-C34C-A1FC-E5CECCE1BC1E}" type="slidenum">
              <a:rPr kumimoji="1" lang="zh-CN" altLang="en-US" smtClean="0"/>
              <a:t>13</a:t>
            </a:fld>
            <a:endParaRPr kumimoji="1" lang="zh-CN" altLang="en-US"/>
          </a:p>
        </p:txBody>
      </p:sp>
    </p:spTree>
    <p:extLst>
      <p:ext uri="{BB962C8B-B14F-4D97-AF65-F5344CB8AC3E}">
        <p14:creationId xmlns:p14="http://schemas.microsoft.com/office/powerpoint/2010/main" val="377136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7B2691-A1BD-614C-9109-B52FE5541C4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E014A069-B10B-2E44-ACC3-324BE00B45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A13BB52-0F3C-B549-A6D2-1F20C379A47A}"/>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0791D53C-C322-F342-B4BE-A22FCA896BDA}"/>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C4D5A76E-EF9B-7B46-B4B4-36062D354951}"/>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182279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F21FA2-27C9-EF48-8035-FA7F10B642AB}"/>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3F74A36C-C346-2442-987E-306C951295A5}"/>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D7E211B2-AC48-9449-B37A-ECC83CCA3A1D}"/>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4C692328-7D53-9844-9617-8D6C7C2A848C}"/>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465E9D6B-3B54-8B4A-811A-B0599607C2B2}"/>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213001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B6D9920-B82A-AE47-BBED-8DCCC607067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ACAB5AFF-184A-C841-BBB0-77988D98B481}"/>
              </a:ext>
            </a:extLst>
          </p:cNvPr>
          <p:cNvSpPr>
            <a:spLocks noGrp="1"/>
          </p:cNvSpPr>
          <p:nvPr>
            <p:ph type="body" orient="vert" idx="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6166B8B6-0995-C349-A010-C220CC5B39C5}"/>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1D4555D0-990C-0C44-B25B-E790F0F8BAE7}"/>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F3BA70B5-2A1A-464F-9036-DF019154122A}"/>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358925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5E1FB6-A318-D24D-85F0-50923CB2A78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447579E-46AA-7440-B0C3-4AC981223FCC}"/>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373C6FFD-995A-804D-892F-3813A2229D6B}"/>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BAE1D1F9-0E82-CA4B-AD84-4B29DFC21DAD}"/>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511ECD3E-399B-E043-B18F-5862B7E1E4DE}"/>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3076033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9BC0C9-0CE8-0A47-B976-146665FD6CE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6D8FBD6-F309-1C4D-80A6-D675F4E32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12898E15-6336-AC4E-A447-6C72B259A21D}"/>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8178ABDE-1FC8-4D42-A0F0-25F6237C0662}"/>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C231CBDB-6B28-5445-93EA-466530B8F492}"/>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87451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32C1DD-1254-194F-BE36-A0DE8108AC5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077C15B-D689-ED44-A686-FBAAC0A16BEB}"/>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47BB0F3D-46B3-4544-B83E-C27AEA75D3F3}"/>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8E3C9D9C-8E35-404F-AC1A-42E503C59ADD}"/>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6" name="页脚占位符 5">
            <a:extLst>
              <a:ext uri="{FF2B5EF4-FFF2-40B4-BE49-F238E27FC236}">
                <a16:creationId xmlns:a16="http://schemas.microsoft.com/office/drawing/2014/main" id="{5E6C4208-AC14-3D49-8E7D-FB83A6BD4BF0}"/>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2E34C884-5851-1247-A86E-DDED022419F5}"/>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53956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AFE886-3B34-4848-AE6E-BC55DF6967D7}"/>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532A278-EEE2-CA4F-881E-325855D21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F4B9A14C-D129-3C46-ACCC-D6E05C3EAD73}"/>
              </a:ext>
            </a:extLst>
          </p:cNvPr>
          <p:cNvSpPr>
            <a:spLocks noGrp="1"/>
          </p:cNvSpPr>
          <p:nvPr>
            <p:ph sz="half" idx="2"/>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A8A073F4-5BA4-4243-9A87-6BEEDFEEA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56992501-71F2-A24A-AA08-BE702175DB36}"/>
              </a:ext>
            </a:extLst>
          </p:cNvPr>
          <p:cNvSpPr>
            <a:spLocks noGrp="1"/>
          </p:cNvSpPr>
          <p:nvPr>
            <p:ph sz="quarter" idx="4"/>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540275A9-6AF1-A542-8CA9-A59F9878E61A}"/>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8" name="页脚占位符 7">
            <a:extLst>
              <a:ext uri="{FF2B5EF4-FFF2-40B4-BE49-F238E27FC236}">
                <a16:creationId xmlns:a16="http://schemas.microsoft.com/office/drawing/2014/main" id="{05DE35E5-1F1D-5741-87FE-A699E85628AD}"/>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99C66F8E-A284-1947-BE36-695479DC8834}"/>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3017069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D35EA-F2CD-F244-831A-55F4D54AAB1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70A978A-ED34-934B-AD50-4752B75CB729}"/>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4" name="页脚占位符 3">
            <a:extLst>
              <a:ext uri="{FF2B5EF4-FFF2-40B4-BE49-F238E27FC236}">
                <a16:creationId xmlns:a16="http://schemas.microsoft.com/office/drawing/2014/main" id="{3197135A-9429-6140-9E5D-4CAC207E9370}"/>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D8B2D6B8-0808-4B44-83AB-0563932CE312}"/>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1564429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E57FE68-86B2-1841-A9BD-0E34FFA7E95E}"/>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3" name="页脚占位符 2">
            <a:extLst>
              <a:ext uri="{FF2B5EF4-FFF2-40B4-BE49-F238E27FC236}">
                <a16:creationId xmlns:a16="http://schemas.microsoft.com/office/drawing/2014/main" id="{791B5104-A8C7-384F-B621-5D18CF17CEB3}"/>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AE8A41B7-F163-7E46-A31E-01018918066C}"/>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1402499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C37ECB-3E16-8948-8634-C25F99412ED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A8005A4-F3C2-1B4D-92A2-ABC6B8B5A1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0868980E-491F-5641-8929-B0A0F786A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11A8EBAA-10AE-5344-B6DA-260953CCD941}"/>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6" name="页脚占位符 5">
            <a:extLst>
              <a:ext uri="{FF2B5EF4-FFF2-40B4-BE49-F238E27FC236}">
                <a16:creationId xmlns:a16="http://schemas.microsoft.com/office/drawing/2014/main" id="{1EEE8492-D379-944F-9D1E-E345626F7EF3}"/>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848545C3-7FA0-8542-98D3-4A7D7DA2256C}"/>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2070443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74E24F-0788-2E47-9D38-FFB24AF6DA31}"/>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13BA1B9-C523-7846-9402-D32411A2A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E68F4F33-4E6F-8E4C-85A6-E1BD86D450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2BB6C90D-F393-6E41-B202-BF3ADE4EF8E5}"/>
              </a:ext>
            </a:extLst>
          </p:cNvPr>
          <p:cNvSpPr>
            <a:spLocks noGrp="1"/>
          </p:cNvSpPr>
          <p:nvPr>
            <p:ph type="dt" sz="half" idx="10"/>
          </p:nvPr>
        </p:nvSpPr>
        <p:spPr/>
        <p:txBody>
          <a:bodyPr/>
          <a:lstStyle/>
          <a:p>
            <a:fld id="{365F8AB6-CD76-C446-BCEA-72442D4CCE01}" type="datetimeFigureOut">
              <a:rPr kumimoji="1" lang="zh-CN" altLang="en-US" smtClean="0"/>
              <a:t>2019/8/8</a:t>
            </a:fld>
            <a:endParaRPr kumimoji="1" lang="zh-CN" altLang="en-US"/>
          </a:p>
        </p:txBody>
      </p:sp>
      <p:sp>
        <p:nvSpPr>
          <p:cNvPr id="6" name="页脚占位符 5">
            <a:extLst>
              <a:ext uri="{FF2B5EF4-FFF2-40B4-BE49-F238E27FC236}">
                <a16:creationId xmlns:a16="http://schemas.microsoft.com/office/drawing/2014/main" id="{DE57635B-473A-B94A-A8D0-FF050A26DB13}"/>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4CE196D0-AD68-4E40-9D68-97C480C920D0}"/>
              </a:ext>
            </a:extLst>
          </p:cNvPr>
          <p:cNvSpPr>
            <a:spLocks noGrp="1"/>
          </p:cNvSpPr>
          <p:nvPr>
            <p:ph type="sldNum" sz="quarter" idx="12"/>
          </p:nvPr>
        </p:nvSpPr>
        <p:spPr/>
        <p:txBody>
          <a:body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27682228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A82E9A-3E87-A64D-88CE-0C83E9E845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DD90F6F3-B4CF-4A43-9078-675084A2DA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6659DFB3-AAFB-4C4B-9DDD-C00C3F8FA6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F8AB6-CD76-C446-BCEA-72442D4CCE01}" type="datetimeFigureOut">
              <a:rPr kumimoji="1" lang="zh-CN" altLang="en-US" smtClean="0"/>
              <a:t>2019/8/8</a:t>
            </a:fld>
            <a:endParaRPr kumimoji="1" lang="zh-CN" altLang="en-US"/>
          </a:p>
        </p:txBody>
      </p:sp>
      <p:sp>
        <p:nvSpPr>
          <p:cNvPr id="5" name="页脚占位符 4">
            <a:extLst>
              <a:ext uri="{FF2B5EF4-FFF2-40B4-BE49-F238E27FC236}">
                <a16:creationId xmlns:a16="http://schemas.microsoft.com/office/drawing/2014/main" id="{42457FA0-422A-1A4D-9AB3-F9A33A1F08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46367A36-1F94-934A-9303-1029CF0B69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9FF8C8-23DA-9C4D-AD70-C9187907EB84}" type="slidenum">
              <a:rPr kumimoji="1" lang="zh-CN" altLang="en-US" smtClean="0"/>
              <a:t>‹#›</a:t>
            </a:fld>
            <a:endParaRPr kumimoji="1" lang="zh-CN" altLang="en-US"/>
          </a:p>
        </p:txBody>
      </p:sp>
    </p:spTree>
    <p:extLst>
      <p:ext uri="{BB962C8B-B14F-4D97-AF65-F5344CB8AC3E}">
        <p14:creationId xmlns:p14="http://schemas.microsoft.com/office/powerpoint/2010/main" val="12924249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669D2-6D04-924D-BF2B-D662CD5891C3}"/>
              </a:ext>
            </a:extLst>
          </p:cNvPr>
          <p:cNvSpPr>
            <a:spLocks noGrp="1"/>
          </p:cNvSpPr>
          <p:nvPr>
            <p:ph type="ctrTitle"/>
          </p:nvPr>
        </p:nvSpPr>
        <p:spPr/>
        <p:txBody>
          <a:bodyPr>
            <a:normAutofit fontScale="90000"/>
          </a:bodyPr>
          <a:lstStyle/>
          <a:p>
            <a:r>
              <a:rPr lang="en-US" altLang="zh-CN" dirty="0"/>
              <a:t>Deep and Confident Prediction for Time Series at Uber </a:t>
            </a:r>
            <a:br>
              <a:rPr lang="en-US" altLang="zh-CN" dirty="0"/>
            </a:br>
            <a:endParaRPr kumimoji="1" lang="zh-CN" altLang="en-US" dirty="0"/>
          </a:p>
        </p:txBody>
      </p:sp>
      <p:sp>
        <p:nvSpPr>
          <p:cNvPr id="3" name="副标题 2">
            <a:extLst>
              <a:ext uri="{FF2B5EF4-FFF2-40B4-BE49-F238E27FC236}">
                <a16:creationId xmlns:a16="http://schemas.microsoft.com/office/drawing/2014/main" id="{C0E74295-85BE-7A43-8C71-387B3492F4BB}"/>
              </a:ext>
            </a:extLst>
          </p:cNvPr>
          <p:cNvSpPr>
            <a:spLocks noGrp="1"/>
          </p:cNvSpPr>
          <p:nvPr>
            <p:ph type="subTitle" idx="1"/>
          </p:nvPr>
        </p:nvSpPr>
        <p:spPr/>
        <p:txBody>
          <a:bodyPr/>
          <a:lstStyle/>
          <a:p>
            <a:r>
              <a:rPr kumimoji="1" lang="zh-Hans" altLang="en-US" dirty="0"/>
              <a:t>分享人：魏祖昌</a:t>
            </a:r>
            <a:endParaRPr kumimoji="1" lang="zh-CN" altLang="en-US" dirty="0"/>
          </a:p>
        </p:txBody>
      </p:sp>
    </p:spTree>
    <p:extLst>
      <p:ext uri="{BB962C8B-B14F-4D97-AF65-F5344CB8AC3E}">
        <p14:creationId xmlns:p14="http://schemas.microsoft.com/office/powerpoint/2010/main" val="230534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50967-78A3-D047-A9D7-E96D9353FF30}"/>
              </a:ext>
            </a:extLst>
          </p:cNvPr>
          <p:cNvSpPr>
            <a:spLocks noGrp="1"/>
          </p:cNvSpPr>
          <p:nvPr>
            <p:ph type="title"/>
          </p:nvPr>
        </p:nvSpPr>
        <p:spPr/>
        <p:txBody>
          <a:bodyPr/>
          <a:lstStyle/>
          <a:p>
            <a:r>
              <a:rPr kumimoji="1" lang="en-US" altLang="zh-Hans" b="1" dirty="0">
                <a:solidFill>
                  <a:schemeClr val="accent1"/>
                </a:solidFill>
              </a:rPr>
              <a:t>BNN model</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A78A8247-55D2-BA45-9485-2479FF209B2A}"/>
              </a:ext>
            </a:extLst>
          </p:cNvPr>
          <p:cNvSpPr>
            <a:spLocks noGrp="1"/>
          </p:cNvSpPr>
          <p:nvPr>
            <p:ph idx="1"/>
          </p:nvPr>
        </p:nvSpPr>
        <p:spPr/>
        <p:txBody>
          <a:bodyPr/>
          <a:lstStyle/>
          <a:p>
            <a:r>
              <a:rPr lang="en-US" altLang="zh-CN" dirty="0"/>
              <a:t>This paper is inspired by the Monte Carlo dropout (MC dropout) framework proposed in</a:t>
            </a:r>
            <a:r>
              <a:rPr lang="zh-Hans" altLang="en-US" dirty="0"/>
              <a:t> </a:t>
            </a:r>
            <a:r>
              <a:rPr lang="en-US" altLang="zh-CN" i="1" dirty="0"/>
              <a:t>Dropout as a </a:t>
            </a:r>
            <a:r>
              <a:rPr lang="en-US" altLang="zh-CN" i="1" dirty="0" err="1"/>
              <a:t>bayesian</a:t>
            </a:r>
            <a:r>
              <a:rPr lang="en-US" altLang="zh-CN" i="1" dirty="0"/>
              <a:t> approximation: Representing model uncertainty in deep learning  </a:t>
            </a:r>
            <a:r>
              <a:rPr lang="en-US" altLang="zh-CN" dirty="0"/>
              <a:t>and </a:t>
            </a:r>
            <a:r>
              <a:rPr lang="en-US" altLang="zh-CN" i="1" dirty="0"/>
              <a:t>A theoretically grounded application of dropout in recurrent neural networks</a:t>
            </a:r>
          </a:p>
          <a:p>
            <a:r>
              <a:rPr lang="en-US" altLang="zh-Hans" dirty="0"/>
              <a:t>S</a:t>
            </a:r>
            <a:r>
              <a:rPr lang="en-US" altLang="zh-CN" dirty="0"/>
              <a:t>tochastic dropouts are applied after each hidden layer, and the model output can be approximately viewed as a random sample generated from the posterior predictive distribution </a:t>
            </a:r>
          </a:p>
          <a:p>
            <a:endParaRPr kumimoji="1" lang="zh-CN" altLang="en-US" dirty="0"/>
          </a:p>
        </p:txBody>
      </p:sp>
    </p:spTree>
    <p:extLst>
      <p:ext uri="{BB962C8B-B14F-4D97-AF65-F5344CB8AC3E}">
        <p14:creationId xmlns:p14="http://schemas.microsoft.com/office/powerpoint/2010/main" val="95553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EAD972-5296-684E-AA99-0EBCE00919ED}"/>
              </a:ext>
            </a:extLst>
          </p:cNvPr>
          <p:cNvSpPr>
            <a:spLocks noGrp="1"/>
          </p:cNvSpPr>
          <p:nvPr>
            <p:ph type="title"/>
          </p:nvPr>
        </p:nvSpPr>
        <p:spPr/>
        <p:txBody>
          <a:bodyPr/>
          <a:lstStyle/>
          <a:p>
            <a:r>
              <a:rPr lang="en-US" altLang="zh-Hans" b="1" dirty="0">
                <a:solidFill>
                  <a:schemeClr val="accent1"/>
                </a:solidFill>
              </a:rPr>
              <a:t>P</a:t>
            </a:r>
            <a:r>
              <a:rPr lang="en-US" altLang="zh-CN" b="1" dirty="0">
                <a:solidFill>
                  <a:schemeClr val="accent1"/>
                </a:solidFill>
              </a:rPr>
              <a:t>rediction uncertainty </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E0934B07-E9C0-D841-911F-3412E13511AC}"/>
              </a:ext>
            </a:extLst>
          </p:cNvPr>
          <p:cNvSpPr>
            <a:spLocks noGrp="1"/>
          </p:cNvSpPr>
          <p:nvPr>
            <p:ph idx="1"/>
          </p:nvPr>
        </p:nvSpPr>
        <p:spPr/>
        <p:txBody>
          <a:bodyPr/>
          <a:lstStyle/>
          <a:p>
            <a:r>
              <a:rPr kumimoji="1" lang="en-US" altLang="zh-CN" dirty="0"/>
              <a:t>model uncertainty </a:t>
            </a:r>
          </a:p>
          <a:p>
            <a:r>
              <a:rPr kumimoji="1" lang="en-US" altLang="zh-CN" dirty="0"/>
              <a:t>model misspecification </a:t>
            </a:r>
          </a:p>
          <a:p>
            <a:r>
              <a:rPr kumimoji="1" lang="en-US" altLang="zh-CN" dirty="0"/>
              <a:t>inherent noise</a:t>
            </a:r>
          </a:p>
          <a:p>
            <a:endParaRPr lang="en-US" altLang="zh-CN" dirty="0"/>
          </a:p>
        </p:txBody>
      </p:sp>
    </p:spTree>
    <p:extLst>
      <p:ext uri="{BB962C8B-B14F-4D97-AF65-F5344CB8AC3E}">
        <p14:creationId xmlns:p14="http://schemas.microsoft.com/office/powerpoint/2010/main" val="146293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0F105-9253-304A-ABC3-E546924E4495}"/>
              </a:ext>
            </a:extLst>
          </p:cNvPr>
          <p:cNvSpPr>
            <a:spLocks noGrp="1"/>
          </p:cNvSpPr>
          <p:nvPr>
            <p:ph type="title"/>
          </p:nvPr>
        </p:nvSpPr>
        <p:spPr/>
        <p:txBody>
          <a:bodyPr/>
          <a:lstStyle/>
          <a:p>
            <a:r>
              <a:rPr kumimoji="1" lang="en-US" altLang="zh-CN" b="1" dirty="0">
                <a:solidFill>
                  <a:schemeClr val="accent1"/>
                </a:solidFill>
              </a:rPr>
              <a:t>model uncertainty </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06A61AC3-9CCA-EA4D-92B9-A2D792C71E94}"/>
              </a:ext>
            </a:extLst>
          </p:cNvPr>
          <p:cNvSpPr>
            <a:spLocks noGrp="1"/>
          </p:cNvSpPr>
          <p:nvPr>
            <p:ph idx="1"/>
          </p:nvPr>
        </p:nvSpPr>
        <p:spPr>
          <a:xfrm>
            <a:off x="838200" y="1825624"/>
            <a:ext cx="10706100" cy="4689475"/>
          </a:xfrm>
        </p:spPr>
        <p:txBody>
          <a:bodyPr>
            <a:normAutofit fontScale="92500" lnSpcReduction="10000"/>
          </a:bodyPr>
          <a:lstStyle/>
          <a:p>
            <a:r>
              <a:rPr kumimoji="1" lang="en-US" altLang="zh-CN" dirty="0"/>
              <a:t>The key to estimating model uncertainty is the posterior distribution p(W|X,Y)</a:t>
            </a:r>
          </a:p>
          <a:p>
            <a:r>
              <a:rPr kumimoji="1" lang="en-US" altLang="zh-CN" dirty="0"/>
              <a:t>The algorithm proceeds as follows:</a:t>
            </a:r>
          </a:p>
          <a:p>
            <a:pPr marL="0" indent="0">
              <a:buNone/>
            </a:pPr>
            <a:r>
              <a:rPr kumimoji="1" lang="en-US" altLang="zh-CN" dirty="0"/>
              <a:t>	</a:t>
            </a:r>
            <a:r>
              <a:rPr kumimoji="1" lang="zh-Hans" altLang="en-US" dirty="0"/>
              <a:t>（</a:t>
            </a:r>
            <a:r>
              <a:rPr kumimoji="1" lang="en-US" altLang="zh-Hans" dirty="0"/>
              <a:t>1</a:t>
            </a:r>
            <a:r>
              <a:rPr kumimoji="1" lang="zh-Hans" altLang="en-US" dirty="0"/>
              <a:t>）</a:t>
            </a:r>
            <a:r>
              <a:rPr kumimoji="1" lang="en-US" altLang="zh-CN" dirty="0"/>
              <a:t>given a new input x∗, we compute the neural network 		output with stochastic dropouts at each layer. </a:t>
            </a:r>
          </a:p>
          <a:p>
            <a:pPr marL="0" indent="0">
              <a:buNone/>
            </a:pPr>
            <a:r>
              <a:rPr kumimoji="1" lang="en-US" altLang="zh-CN" dirty="0"/>
              <a:t>	</a:t>
            </a:r>
            <a:r>
              <a:rPr kumimoji="1" lang="zh-Hans" altLang="en-US" dirty="0"/>
              <a:t>（</a:t>
            </a:r>
            <a:r>
              <a:rPr kumimoji="1" lang="en-US" altLang="zh-Hans" dirty="0"/>
              <a:t>2</a:t>
            </a:r>
            <a:r>
              <a:rPr kumimoji="1" lang="zh-Hans" altLang="en-US" dirty="0"/>
              <a:t>）</a:t>
            </a:r>
            <a:r>
              <a:rPr lang="en-US" altLang="zh-CN" dirty="0"/>
              <a:t>feedforward </a:t>
            </a:r>
            <a:r>
              <a:rPr lang="en-US" altLang="zh-CN" dirty="0" err="1"/>
              <a:t>repeate</a:t>
            </a:r>
            <a:r>
              <a:rPr lang="en-US" altLang="zh-CN" dirty="0"/>
              <a:t> B times, and we obtain </a:t>
            </a:r>
            <a:endParaRPr kumimoji="1" lang="en-US" altLang="zh-CN" dirty="0"/>
          </a:p>
          <a:p>
            <a:pPr marL="0" indent="0">
              <a:buNone/>
            </a:pPr>
            <a:r>
              <a:rPr kumimoji="1" lang="en-US" altLang="zh-CN" dirty="0"/>
              <a:t>	</a:t>
            </a:r>
            <a:r>
              <a:rPr kumimoji="1" lang="zh-Hans" altLang="en-US" dirty="0"/>
              <a:t>（</a:t>
            </a:r>
            <a:r>
              <a:rPr kumimoji="1" lang="en-US" altLang="zh-Hans" dirty="0"/>
              <a:t>3</a:t>
            </a:r>
            <a:r>
              <a:rPr kumimoji="1" lang="zh-Hans" altLang="en-US" dirty="0"/>
              <a:t>）</a:t>
            </a:r>
            <a:r>
              <a:rPr kumimoji="1" lang="en-US" altLang="zh-Hans" dirty="0"/>
              <a:t>model uncertainty can be approximated by the sample 		variance: </a:t>
            </a:r>
          </a:p>
          <a:p>
            <a:pPr marL="0" indent="0">
              <a:buNone/>
            </a:pPr>
            <a:endParaRPr kumimoji="1" lang="en-US" altLang="zh-CN" dirty="0"/>
          </a:p>
          <a:p>
            <a:pPr marL="0" indent="0">
              <a:buNone/>
            </a:pPr>
            <a:r>
              <a:rPr kumimoji="1" lang="en-US" altLang="zh-CN" dirty="0"/>
              <a:t>	</a:t>
            </a:r>
          </a:p>
          <a:p>
            <a:pPr marL="0" indent="0">
              <a:buNone/>
            </a:pPr>
            <a:r>
              <a:rPr kumimoji="1" lang="en-US" altLang="zh-CN" dirty="0"/>
              <a:t>	</a:t>
            </a:r>
          </a:p>
        </p:txBody>
      </p:sp>
      <p:pic>
        <p:nvPicPr>
          <p:cNvPr id="4" name="图片 3">
            <a:extLst>
              <a:ext uri="{FF2B5EF4-FFF2-40B4-BE49-F238E27FC236}">
                <a16:creationId xmlns:a16="http://schemas.microsoft.com/office/drawing/2014/main" id="{88AC145B-8EF7-984C-9CD7-A402F4A4908C}"/>
              </a:ext>
            </a:extLst>
          </p:cNvPr>
          <p:cNvPicPr>
            <a:picLocks noChangeAspect="1"/>
          </p:cNvPicPr>
          <p:nvPr/>
        </p:nvPicPr>
        <p:blipFill>
          <a:blip r:embed="rId3"/>
          <a:stretch>
            <a:fillRect/>
          </a:stretch>
        </p:blipFill>
        <p:spPr>
          <a:xfrm>
            <a:off x="8959850" y="3745563"/>
            <a:ext cx="1879600" cy="442259"/>
          </a:xfrm>
          <a:prstGeom prst="rect">
            <a:avLst/>
          </a:prstGeom>
        </p:spPr>
      </p:pic>
      <p:pic>
        <p:nvPicPr>
          <p:cNvPr id="5" name="图片 4">
            <a:extLst>
              <a:ext uri="{FF2B5EF4-FFF2-40B4-BE49-F238E27FC236}">
                <a16:creationId xmlns:a16="http://schemas.microsoft.com/office/drawing/2014/main" id="{1E10AD69-83CD-B340-B1AD-DEA3362927EA}"/>
              </a:ext>
            </a:extLst>
          </p:cNvPr>
          <p:cNvPicPr>
            <a:picLocks noChangeAspect="1"/>
          </p:cNvPicPr>
          <p:nvPr/>
        </p:nvPicPr>
        <p:blipFill>
          <a:blip r:embed="rId4"/>
          <a:stretch>
            <a:fillRect/>
          </a:stretch>
        </p:blipFill>
        <p:spPr>
          <a:xfrm>
            <a:off x="3619500" y="4806949"/>
            <a:ext cx="4457700" cy="1005840"/>
          </a:xfrm>
          <a:prstGeom prst="rect">
            <a:avLst/>
          </a:prstGeom>
        </p:spPr>
      </p:pic>
      <p:pic>
        <p:nvPicPr>
          <p:cNvPr id="6" name="图片 5">
            <a:extLst>
              <a:ext uri="{FF2B5EF4-FFF2-40B4-BE49-F238E27FC236}">
                <a16:creationId xmlns:a16="http://schemas.microsoft.com/office/drawing/2014/main" id="{D673733F-67A2-274A-92BC-3566F713A7C4}"/>
              </a:ext>
            </a:extLst>
          </p:cNvPr>
          <p:cNvPicPr>
            <a:picLocks noChangeAspect="1"/>
          </p:cNvPicPr>
          <p:nvPr/>
        </p:nvPicPr>
        <p:blipFill>
          <a:blip r:embed="rId5"/>
          <a:stretch>
            <a:fillRect/>
          </a:stretch>
        </p:blipFill>
        <p:spPr>
          <a:xfrm>
            <a:off x="8077200" y="4982905"/>
            <a:ext cx="3207360" cy="653928"/>
          </a:xfrm>
          <a:prstGeom prst="rect">
            <a:avLst/>
          </a:prstGeom>
        </p:spPr>
      </p:pic>
    </p:spTree>
    <p:extLst>
      <p:ext uri="{BB962C8B-B14F-4D97-AF65-F5344CB8AC3E}">
        <p14:creationId xmlns:p14="http://schemas.microsoft.com/office/powerpoint/2010/main" val="260753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0D12B4-783D-7341-BD3B-F0A7CA722197}"/>
              </a:ext>
            </a:extLst>
          </p:cNvPr>
          <p:cNvSpPr>
            <a:spLocks noGrp="1"/>
          </p:cNvSpPr>
          <p:nvPr>
            <p:ph type="title"/>
          </p:nvPr>
        </p:nvSpPr>
        <p:spPr/>
        <p:txBody>
          <a:bodyPr/>
          <a:lstStyle/>
          <a:p>
            <a:r>
              <a:rPr kumimoji="1" lang="en-US" altLang="zh-CN" b="1" dirty="0">
                <a:solidFill>
                  <a:schemeClr val="accent1"/>
                </a:solidFill>
              </a:rPr>
              <a:t>model misspecification</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C464B248-0D98-B64C-B466-55C58C47850E}"/>
              </a:ext>
            </a:extLst>
          </p:cNvPr>
          <p:cNvSpPr>
            <a:spLocks noGrp="1"/>
          </p:cNvSpPr>
          <p:nvPr>
            <p:ph idx="1"/>
          </p:nvPr>
        </p:nvSpPr>
        <p:spPr/>
        <p:txBody>
          <a:bodyPr/>
          <a:lstStyle/>
          <a:p>
            <a:r>
              <a:rPr lang="en-US" altLang="zh-CN" dirty="0"/>
              <a:t>introduc</a:t>
            </a:r>
            <a:r>
              <a:rPr lang="en-US" altLang="zh-Hans" dirty="0"/>
              <a:t>e</a:t>
            </a:r>
            <a:r>
              <a:rPr lang="en-US" altLang="zh-CN" dirty="0"/>
              <a:t> an encoder-decoder framework </a:t>
            </a:r>
          </a:p>
          <a:p>
            <a:endParaRPr lang="en-US" altLang="zh-CN" dirty="0"/>
          </a:p>
          <a:p>
            <a:endParaRPr lang="en-US" altLang="zh-CN" dirty="0"/>
          </a:p>
          <a:p>
            <a:endParaRPr kumimoji="1" lang="en-US" altLang="zh-CN" dirty="0"/>
          </a:p>
        </p:txBody>
      </p:sp>
      <p:pic>
        <p:nvPicPr>
          <p:cNvPr id="4" name="图片 3">
            <a:extLst>
              <a:ext uri="{FF2B5EF4-FFF2-40B4-BE49-F238E27FC236}">
                <a16:creationId xmlns:a16="http://schemas.microsoft.com/office/drawing/2014/main" id="{A33955A8-6B93-0A43-9720-7E18ABB899C0}"/>
              </a:ext>
            </a:extLst>
          </p:cNvPr>
          <p:cNvPicPr>
            <a:picLocks noChangeAspect="1"/>
          </p:cNvPicPr>
          <p:nvPr/>
        </p:nvPicPr>
        <p:blipFill>
          <a:blip r:embed="rId3"/>
          <a:stretch>
            <a:fillRect/>
          </a:stretch>
        </p:blipFill>
        <p:spPr>
          <a:xfrm>
            <a:off x="3657600" y="2559050"/>
            <a:ext cx="4876800" cy="3416300"/>
          </a:xfrm>
          <a:prstGeom prst="rect">
            <a:avLst/>
          </a:prstGeom>
        </p:spPr>
      </p:pic>
    </p:spTree>
    <p:extLst>
      <p:ext uri="{BB962C8B-B14F-4D97-AF65-F5344CB8AC3E}">
        <p14:creationId xmlns:p14="http://schemas.microsoft.com/office/powerpoint/2010/main" val="2288509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3AC91-9AFB-9E41-B489-128E32967F34}"/>
              </a:ext>
            </a:extLst>
          </p:cNvPr>
          <p:cNvSpPr>
            <a:spLocks noGrp="1"/>
          </p:cNvSpPr>
          <p:nvPr>
            <p:ph type="title"/>
          </p:nvPr>
        </p:nvSpPr>
        <p:spPr/>
        <p:txBody>
          <a:bodyPr/>
          <a:lstStyle/>
          <a:p>
            <a:r>
              <a:rPr kumimoji="1" lang="en-US" altLang="zh-CN" b="1" dirty="0">
                <a:solidFill>
                  <a:schemeClr val="accent1"/>
                </a:solidFill>
              </a:rPr>
              <a:t>inherent noise</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1487D92C-7BFA-1C49-950C-DD95F2CA8955}"/>
              </a:ext>
            </a:extLst>
          </p:cNvPr>
          <p:cNvSpPr>
            <a:spLocks noGrp="1"/>
          </p:cNvSpPr>
          <p:nvPr>
            <p:ph idx="1"/>
          </p:nvPr>
        </p:nvSpPr>
        <p:spPr>
          <a:xfrm>
            <a:off x="838200" y="1825625"/>
            <a:ext cx="9734550" cy="4156075"/>
          </a:xfrm>
        </p:spPr>
        <p:txBody>
          <a:bodyPr/>
          <a:lstStyle/>
          <a:p>
            <a:r>
              <a:rPr lang="en-US" altLang="zh-CN" dirty="0"/>
              <a:t>estimates the noise level via the residual sum of squares, evaluated on an independent held-out validation set. </a:t>
            </a:r>
          </a:p>
          <a:p>
            <a:r>
              <a:rPr lang="en-US" altLang="zh-CN" dirty="0"/>
              <a:t>let </a:t>
            </a:r>
            <a:r>
              <a:rPr lang="zh-Hans" altLang="en-US" dirty="0"/>
              <a:t>       </a:t>
            </a:r>
            <a:r>
              <a:rPr lang="en-US" altLang="zh-CN" dirty="0"/>
              <a:t>be the fitted model on training data</a:t>
            </a:r>
            <a:r>
              <a:rPr lang="zh-Hans" altLang="en-US" dirty="0"/>
              <a:t> </a:t>
            </a:r>
            <a:r>
              <a:rPr lang="en-US" altLang="zh-Hans" dirty="0"/>
              <a:t>and </a:t>
            </a:r>
            <a:endParaRPr lang="en-US" altLang="zh-CN" dirty="0"/>
          </a:p>
          <a:p>
            <a:pPr marL="0" indent="0">
              <a:buNone/>
            </a:pPr>
            <a:r>
              <a:rPr kumimoji="1" lang="en-US" altLang="zh-CN" dirty="0"/>
              <a:t>                                        </a:t>
            </a:r>
            <a:r>
              <a:rPr lang="en-US" altLang="zh-CN" dirty="0"/>
              <a:t>be an independent validation set. </a:t>
            </a:r>
          </a:p>
          <a:p>
            <a:r>
              <a:rPr lang="en-US" altLang="zh-CN" dirty="0"/>
              <a:t> estimate</a:t>
            </a:r>
            <a:r>
              <a:rPr lang="zh-Hans" altLang="en-US" dirty="0"/>
              <a:t> </a:t>
            </a:r>
            <a:r>
              <a:rPr lang="en-US" altLang="zh-CN" dirty="0"/>
              <a:t>the inherent noise level</a:t>
            </a:r>
            <a:r>
              <a:rPr lang="zh-Hans" altLang="en-US" dirty="0"/>
              <a:t> </a:t>
            </a:r>
            <a:r>
              <a:rPr lang="en-US" altLang="zh-CN" dirty="0"/>
              <a:t>by using the formula</a:t>
            </a:r>
            <a:r>
              <a:rPr lang="zh-Hans" altLang="en-US" dirty="0"/>
              <a:t> </a:t>
            </a:r>
            <a:endParaRPr kumimoji="1" lang="zh-CN" altLang="en-US" dirty="0"/>
          </a:p>
        </p:txBody>
      </p:sp>
      <p:pic>
        <p:nvPicPr>
          <p:cNvPr id="5" name="图片 4">
            <a:extLst>
              <a:ext uri="{FF2B5EF4-FFF2-40B4-BE49-F238E27FC236}">
                <a16:creationId xmlns:a16="http://schemas.microsoft.com/office/drawing/2014/main" id="{09DA50D0-6F0D-1E4E-B70C-498F63C94A7B}"/>
              </a:ext>
            </a:extLst>
          </p:cNvPr>
          <p:cNvPicPr>
            <a:picLocks noChangeAspect="1"/>
          </p:cNvPicPr>
          <p:nvPr/>
        </p:nvPicPr>
        <p:blipFill>
          <a:blip r:embed="rId3"/>
          <a:stretch>
            <a:fillRect/>
          </a:stretch>
        </p:blipFill>
        <p:spPr>
          <a:xfrm>
            <a:off x="1619250" y="2724150"/>
            <a:ext cx="523875" cy="419100"/>
          </a:xfrm>
          <a:prstGeom prst="rect">
            <a:avLst/>
          </a:prstGeom>
        </p:spPr>
      </p:pic>
      <p:pic>
        <p:nvPicPr>
          <p:cNvPr id="1035" name="Picture 11" descr="http://1fykyq3mdn5r21tpna3wkdyi-wpengine.netdna-ssl.com/wp-content/uploads/2017/09/image25.png">
            <a:extLst>
              <a:ext uri="{FF2B5EF4-FFF2-40B4-BE49-F238E27FC236}">
                <a16:creationId xmlns:a16="http://schemas.microsoft.com/office/drawing/2014/main" id="{E58E4B92-CD10-4840-AE4F-C1F25A56E1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099" y="3313468"/>
            <a:ext cx="3477545" cy="3441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4">
            <a:extLst>
              <a:ext uri="{FF2B5EF4-FFF2-40B4-BE49-F238E27FC236}">
                <a16:creationId xmlns:a16="http://schemas.microsoft.com/office/drawing/2014/main" id="{9C78F32B-D948-A84D-A1D8-44A8DD4B8FD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  </a:t>
            </a:r>
            <a:r>
              <a:rPr kumimoji="0" lang="zh-CN" altLang="zh-CN" sz="23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a:t>
            </a:r>
            <a:endPar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endParaRPr>
          </a:p>
        </p:txBody>
      </p:sp>
      <p:pic>
        <p:nvPicPr>
          <p:cNvPr id="1039" name="Picture 15" descr="http://1fykyq3mdn5r21tpna3wkdyi-wpengine.netdna-ssl.com/wp-content/uploads/2017/09/image26.png">
            <a:extLst>
              <a:ext uri="{FF2B5EF4-FFF2-40B4-BE49-F238E27FC236}">
                <a16:creationId xmlns:a16="http://schemas.microsoft.com/office/drawing/2014/main" id="{663E8D10-1401-0E4F-BD0D-ECA061856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1099" y="4209099"/>
            <a:ext cx="2765425" cy="538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27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E3AC91-9AFB-9E41-B489-128E32967F34}"/>
              </a:ext>
            </a:extLst>
          </p:cNvPr>
          <p:cNvSpPr>
            <a:spLocks noGrp="1"/>
          </p:cNvSpPr>
          <p:nvPr>
            <p:ph type="title"/>
          </p:nvPr>
        </p:nvSpPr>
        <p:spPr/>
        <p:txBody>
          <a:bodyPr/>
          <a:lstStyle/>
          <a:p>
            <a:r>
              <a:rPr kumimoji="1" lang="en-US" altLang="zh-CN" b="1" dirty="0">
                <a:solidFill>
                  <a:schemeClr val="accent1"/>
                </a:solidFill>
              </a:rPr>
              <a:t>inherent noise</a:t>
            </a:r>
            <a:endParaRPr kumimoji="1" lang="zh-CN" altLang="en-US" b="1" dirty="0">
              <a:solidFill>
                <a:schemeClr val="accent1"/>
              </a:solidFill>
            </a:endParaRPr>
          </a:p>
        </p:txBody>
      </p:sp>
      <p:sp>
        <p:nvSpPr>
          <p:cNvPr id="7" name="Rectangle 14">
            <a:extLst>
              <a:ext uri="{FF2B5EF4-FFF2-40B4-BE49-F238E27FC236}">
                <a16:creationId xmlns:a16="http://schemas.microsoft.com/office/drawing/2014/main" id="{9C78F32B-D948-A84D-A1D8-44A8DD4B8FD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  </a:t>
            </a:r>
            <a:r>
              <a:rPr kumimoji="0" lang="zh-CN" altLang="zh-CN" sz="23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a:t>
            </a:r>
            <a:endPar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endParaRPr>
          </a:p>
        </p:txBody>
      </p:sp>
      <p:pic>
        <p:nvPicPr>
          <p:cNvPr id="8" name="图片 7">
            <a:extLst>
              <a:ext uri="{FF2B5EF4-FFF2-40B4-BE49-F238E27FC236}">
                <a16:creationId xmlns:a16="http://schemas.microsoft.com/office/drawing/2014/main" id="{E1753211-83E6-C344-A10F-B1158E4E62C1}"/>
              </a:ext>
            </a:extLst>
          </p:cNvPr>
          <p:cNvPicPr>
            <a:picLocks noChangeAspect="1"/>
          </p:cNvPicPr>
          <p:nvPr/>
        </p:nvPicPr>
        <p:blipFill>
          <a:blip r:embed="rId3"/>
          <a:stretch>
            <a:fillRect/>
          </a:stretch>
        </p:blipFill>
        <p:spPr>
          <a:xfrm>
            <a:off x="2771775" y="1517650"/>
            <a:ext cx="6648450" cy="4743946"/>
          </a:xfrm>
          <a:prstGeom prst="rect">
            <a:avLst/>
          </a:prstGeom>
        </p:spPr>
      </p:pic>
    </p:spTree>
    <p:extLst>
      <p:ext uri="{BB962C8B-B14F-4D97-AF65-F5344CB8AC3E}">
        <p14:creationId xmlns:p14="http://schemas.microsoft.com/office/powerpoint/2010/main" val="318428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1B5CBC-6440-4D4F-84B7-805A0283B61A}"/>
              </a:ext>
            </a:extLst>
          </p:cNvPr>
          <p:cNvSpPr>
            <a:spLocks noGrp="1"/>
          </p:cNvSpPr>
          <p:nvPr>
            <p:ph type="title"/>
          </p:nvPr>
        </p:nvSpPr>
        <p:spPr/>
        <p:txBody>
          <a:bodyPr/>
          <a:lstStyle/>
          <a:p>
            <a:r>
              <a:rPr lang="en-US" altLang="zh-CN" b="1" dirty="0">
                <a:solidFill>
                  <a:schemeClr val="accent1"/>
                </a:solidFill>
              </a:rPr>
              <a:t>model design</a:t>
            </a:r>
            <a:endParaRPr kumimoji="1" lang="zh-CN" altLang="en-US" b="1" dirty="0">
              <a:solidFill>
                <a:schemeClr val="accent1"/>
              </a:solidFill>
            </a:endParaRPr>
          </a:p>
        </p:txBody>
      </p:sp>
      <p:pic>
        <p:nvPicPr>
          <p:cNvPr id="4" name="内容占位符 3">
            <a:extLst>
              <a:ext uri="{FF2B5EF4-FFF2-40B4-BE49-F238E27FC236}">
                <a16:creationId xmlns:a16="http://schemas.microsoft.com/office/drawing/2014/main" id="{A12450AA-02CC-7846-9DFD-E45A32B418C7}"/>
              </a:ext>
            </a:extLst>
          </p:cNvPr>
          <p:cNvPicPr>
            <a:picLocks noGrp="1" noChangeAspect="1"/>
          </p:cNvPicPr>
          <p:nvPr>
            <p:ph idx="1"/>
          </p:nvPr>
        </p:nvPicPr>
        <p:blipFill>
          <a:blip r:embed="rId2"/>
          <a:stretch>
            <a:fillRect/>
          </a:stretch>
        </p:blipFill>
        <p:spPr>
          <a:xfrm>
            <a:off x="2203450" y="1372393"/>
            <a:ext cx="7226300" cy="5274985"/>
          </a:xfrm>
          <a:prstGeom prst="rect">
            <a:avLst/>
          </a:prstGeom>
        </p:spPr>
      </p:pic>
    </p:spTree>
    <p:extLst>
      <p:ext uri="{BB962C8B-B14F-4D97-AF65-F5344CB8AC3E}">
        <p14:creationId xmlns:p14="http://schemas.microsoft.com/office/powerpoint/2010/main" val="373585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8EA32-3623-E744-BC46-BAA0ED0B38C9}"/>
              </a:ext>
            </a:extLst>
          </p:cNvPr>
          <p:cNvSpPr>
            <a:spLocks noGrp="1"/>
          </p:cNvSpPr>
          <p:nvPr>
            <p:ph type="title"/>
          </p:nvPr>
        </p:nvSpPr>
        <p:spPr/>
        <p:txBody>
          <a:bodyPr/>
          <a:lstStyle/>
          <a:p>
            <a:r>
              <a:rPr lang="en-US" altLang="zh-CN" b="1" dirty="0">
                <a:solidFill>
                  <a:schemeClr val="accent1"/>
                </a:solidFill>
              </a:rPr>
              <a:t>Two hyper-parameters</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935E7E89-A18D-BC4E-9092-A95CBBC85FDC}"/>
              </a:ext>
            </a:extLst>
          </p:cNvPr>
          <p:cNvSpPr>
            <a:spLocks noGrp="1"/>
          </p:cNvSpPr>
          <p:nvPr>
            <p:ph idx="1"/>
          </p:nvPr>
        </p:nvSpPr>
        <p:spPr/>
        <p:txBody>
          <a:bodyPr/>
          <a:lstStyle/>
          <a:p>
            <a:r>
              <a:rPr lang="en-US" altLang="zh-CN" dirty="0"/>
              <a:t>As for the dropout probability, the uncertainty estimation is relatively stable across a range of </a:t>
            </a:r>
            <a:r>
              <a:rPr lang="en-US" altLang="zh-CN" i="1" dirty="0"/>
              <a:t>p</a:t>
            </a:r>
            <a:r>
              <a:rPr lang="en-US" altLang="zh-CN" dirty="0"/>
              <a:t>, and so we choose the one that achieves the best performance on the validation set.</a:t>
            </a:r>
          </a:p>
          <a:p>
            <a:r>
              <a:rPr lang="en-US" altLang="zh-CN" dirty="0"/>
              <a:t>As for the number of iterations, </a:t>
            </a:r>
            <a:r>
              <a:rPr lang="en-US" altLang="zh-CN" i="1" dirty="0"/>
              <a:t>B</a:t>
            </a:r>
            <a:r>
              <a:rPr lang="en-US" altLang="zh-CN" dirty="0"/>
              <a:t>, the standard error of the estimated prediction uncertainty is proportional to </a:t>
            </a:r>
            <a:endParaRPr kumimoji="1" lang="zh-CN" altLang="en-US" dirty="0"/>
          </a:p>
        </p:txBody>
      </p:sp>
      <p:sp>
        <p:nvSpPr>
          <p:cNvPr id="5" name="Rectangle 3">
            <a:extLst>
              <a:ext uri="{FF2B5EF4-FFF2-40B4-BE49-F238E27FC236}">
                <a16:creationId xmlns:a16="http://schemas.microsoft.com/office/drawing/2014/main" id="{BEE95593-9255-8C46-BE73-B2EDB2DBD39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  </a:t>
            </a:r>
            <a:r>
              <a:rPr kumimoji="0" lang="zh-CN" altLang="zh-CN" sz="1300" b="0" i="0" u="none" strike="noStrike" cap="none" normalizeH="0" baseline="0">
                <a:ln>
                  <a:noFill/>
                </a:ln>
                <a:solidFill>
                  <a:srgbClr val="222222"/>
                </a:solidFill>
                <a:effectLst/>
                <a:latin typeface="Arial" panose="020B0604020202020204" pitchFamily="34" charset="0"/>
                <a:ea typeface="Helvetica Neue" panose="02000503000000020004" pitchFamily="2" charset="0"/>
              </a:rPr>
              <a:t>.</a:t>
            </a:r>
            <a:endParaRPr kumimoji="0" lang="zh-CN" altLang="zh-CN" sz="1200" b="0" i="0" u="none" strike="noStrike" cap="none" normalizeH="0" baseline="0">
              <a:ln>
                <a:noFill/>
              </a:ln>
              <a:solidFill>
                <a:srgbClr val="222222"/>
              </a:solidFill>
              <a:effectLst/>
              <a:latin typeface="Arial" panose="020B0604020202020204" pitchFamily="34" charset="0"/>
              <a:ea typeface="Helvetica Neue" panose="02000503000000020004" pitchFamily="2" charset="0"/>
            </a:endParaRPr>
          </a:p>
        </p:txBody>
      </p:sp>
      <p:pic>
        <p:nvPicPr>
          <p:cNvPr id="3076" name="Picture 4" descr="http://1fykyq3mdn5r21tpna3wkdyi-wpengine.netdna-ssl.com/wp-content/uploads/2017/09/image39.png">
            <a:extLst>
              <a:ext uri="{FF2B5EF4-FFF2-40B4-BE49-F238E27FC236}">
                <a16:creationId xmlns:a16="http://schemas.microsoft.com/office/drawing/2014/main" id="{9FE3356B-F8B2-EE4A-96B7-493D72D31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3500" y="3578224"/>
            <a:ext cx="596340" cy="32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5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1AED3-DE69-49E2-9D78-C0DB1FDF29FF}"/>
              </a:ext>
            </a:extLst>
          </p:cNvPr>
          <p:cNvSpPr>
            <a:spLocks noGrp="1"/>
          </p:cNvSpPr>
          <p:nvPr>
            <p:ph type="title"/>
          </p:nvPr>
        </p:nvSpPr>
        <p:spPr>
          <a:xfrm>
            <a:off x="838200" y="4060825"/>
            <a:ext cx="10515600" cy="1325563"/>
          </a:xfrm>
        </p:spPr>
        <p:txBody>
          <a:bodyPr/>
          <a:lstStyle/>
          <a:p>
            <a:r>
              <a:rPr lang="en-US" altLang="zh-CN" b="1" dirty="0">
                <a:solidFill>
                  <a:srgbClr val="0070C0"/>
                </a:solidFill>
              </a:rPr>
              <a:t>Experiments and Conclusion</a:t>
            </a:r>
          </a:p>
        </p:txBody>
      </p:sp>
      <p:sp>
        <p:nvSpPr>
          <p:cNvPr id="3" name="灯片编号占位符 2">
            <a:extLst>
              <a:ext uri="{FF2B5EF4-FFF2-40B4-BE49-F238E27FC236}">
                <a16:creationId xmlns:a16="http://schemas.microsoft.com/office/drawing/2014/main" id="{144112A9-11A4-41E4-ACA0-4402DDDB19AB}"/>
              </a:ext>
            </a:extLst>
          </p:cNvPr>
          <p:cNvSpPr>
            <a:spLocks noGrp="1"/>
          </p:cNvSpPr>
          <p:nvPr>
            <p:ph type="sldNum" sz="quarter" idx="12"/>
          </p:nvPr>
        </p:nvSpPr>
        <p:spPr/>
        <p:txBody>
          <a:bodyPr/>
          <a:lstStyle/>
          <a:p>
            <a:fld id="{0E3C4571-5E17-4B53-8C6D-98A0E8176DCA}" type="slidenum">
              <a:rPr lang="zh-CN" altLang="en-US" smtClean="0"/>
              <a:t>18</a:t>
            </a:fld>
            <a:endParaRPr lang="zh-CN" altLang="en-US" dirty="0"/>
          </a:p>
        </p:txBody>
      </p:sp>
    </p:spTree>
    <p:extLst>
      <p:ext uri="{BB962C8B-B14F-4D97-AF65-F5344CB8AC3E}">
        <p14:creationId xmlns:p14="http://schemas.microsoft.com/office/powerpoint/2010/main" val="2332881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1EF16B-B8FB-504B-9F13-7D9E3588CD24}"/>
              </a:ext>
            </a:extLst>
          </p:cNvPr>
          <p:cNvSpPr>
            <a:spLocks noGrp="1"/>
          </p:cNvSpPr>
          <p:nvPr>
            <p:ph type="title"/>
          </p:nvPr>
        </p:nvSpPr>
        <p:spPr/>
        <p:txBody>
          <a:bodyPr/>
          <a:lstStyle/>
          <a:p>
            <a:r>
              <a:rPr kumimoji="1" lang="en-US" altLang="zh-CN" b="1" dirty="0">
                <a:solidFill>
                  <a:schemeClr val="accent1"/>
                </a:solidFill>
              </a:rPr>
              <a:t>Experimental settings</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ED4EF0F2-1834-864C-8265-136345F19BB9}"/>
              </a:ext>
            </a:extLst>
          </p:cNvPr>
          <p:cNvSpPr>
            <a:spLocks noGrp="1"/>
          </p:cNvSpPr>
          <p:nvPr>
            <p:ph idx="1"/>
          </p:nvPr>
        </p:nvSpPr>
        <p:spPr/>
        <p:txBody>
          <a:bodyPr/>
          <a:lstStyle/>
          <a:p>
            <a:r>
              <a:rPr kumimoji="1" lang="en-US" altLang="zh-Hans" dirty="0"/>
              <a:t>Five month</a:t>
            </a:r>
            <a:r>
              <a:rPr kumimoji="1" lang="zh-Hans" altLang="en-US" dirty="0"/>
              <a:t> </a:t>
            </a:r>
            <a:r>
              <a:rPr lang="en-US" altLang="zh-CN" dirty="0"/>
              <a:t>of data as the training set </a:t>
            </a:r>
            <a:r>
              <a:rPr kumimoji="1" lang="en-US" altLang="zh-CN" dirty="0"/>
              <a:t>,</a:t>
            </a:r>
            <a:r>
              <a:rPr lang="en-US" altLang="zh-CN" dirty="0"/>
              <a:t> the following one month as the validation set and testing set </a:t>
            </a:r>
          </a:p>
          <a:p>
            <a:r>
              <a:rPr lang="en-US" altLang="zh-CN" dirty="0"/>
              <a:t>The encoder-decoder is constructed with two-layer LSTM cells, with 128 and 32 hidden states, respectively. </a:t>
            </a:r>
          </a:p>
          <a:p>
            <a:r>
              <a:rPr lang="en-US" altLang="zh-CN" dirty="0"/>
              <a:t>The prediction network has three fully connected layers with </a:t>
            </a:r>
            <a:r>
              <a:rPr lang="en-US" altLang="zh-CN" i="1" dirty="0" err="1"/>
              <a:t>tanh</a:t>
            </a:r>
            <a:r>
              <a:rPr lang="en-US" altLang="zh-CN" i="1" dirty="0"/>
              <a:t> </a:t>
            </a:r>
            <a:r>
              <a:rPr lang="en-US" altLang="zh-CN" dirty="0"/>
              <a:t>activation, with 128, 64, and 16 hidden units, respectively. </a:t>
            </a:r>
          </a:p>
          <a:p>
            <a:r>
              <a:rPr lang="en-US" altLang="zh-CN" dirty="0"/>
              <a:t>the previous 15 days as input, and aims to forecast the upcoming day </a:t>
            </a:r>
          </a:p>
          <a:p>
            <a:r>
              <a:rPr lang="en-US" altLang="zh-CN" dirty="0"/>
              <a:t>the dropout probability is set to be 5% at each layer </a:t>
            </a:r>
          </a:p>
        </p:txBody>
      </p:sp>
    </p:spTree>
    <p:extLst>
      <p:ext uri="{BB962C8B-B14F-4D97-AF65-F5344CB8AC3E}">
        <p14:creationId xmlns:p14="http://schemas.microsoft.com/office/powerpoint/2010/main" val="3570020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68E12-71A0-1E41-B4D3-C1722B175227}"/>
              </a:ext>
            </a:extLst>
          </p:cNvPr>
          <p:cNvSpPr>
            <a:spLocks noGrp="1"/>
          </p:cNvSpPr>
          <p:nvPr>
            <p:ph type="title"/>
          </p:nvPr>
        </p:nvSpPr>
        <p:spPr/>
        <p:txBody>
          <a:bodyPr/>
          <a:lstStyle/>
          <a:p>
            <a:r>
              <a:rPr kumimoji="1" lang="en-US" altLang="zh-Hans" dirty="0"/>
              <a:t>Overview</a:t>
            </a:r>
            <a:endParaRPr kumimoji="1" lang="zh-CN" altLang="en-US" dirty="0"/>
          </a:p>
        </p:txBody>
      </p:sp>
      <p:sp>
        <p:nvSpPr>
          <p:cNvPr id="3" name="内容占位符 2">
            <a:extLst>
              <a:ext uri="{FF2B5EF4-FFF2-40B4-BE49-F238E27FC236}">
                <a16:creationId xmlns:a16="http://schemas.microsoft.com/office/drawing/2014/main" id="{0DC75E81-97DC-FE4A-8766-58E59D3EC24E}"/>
              </a:ext>
            </a:extLst>
          </p:cNvPr>
          <p:cNvSpPr>
            <a:spLocks noGrp="1"/>
          </p:cNvSpPr>
          <p:nvPr>
            <p:ph idx="1"/>
          </p:nvPr>
        </p:nvSpPr>
        <p:spPr/>
        <p:txBody>
          <a:bodyPr/>
          <a:lstStyle/>
          <a:p>
            <a:r>
              <a:rPr kumimoji="1" lang="en-US" altLang="zh-CN" dirty="0"/>
              <a:t>Introduction</a:t>
            </a:r>
          </a:p>
          <a:p>
            <a:r>
              <a:rPr kumimoji="1" lang="en-US" altLang="zh-CN" dirty="0"/>
              <a:t>Uber BNN model</a:t>
            </a:r>
          </a:p>
          <a:p>
            <a:r>
              <a:rPr lang="en-US" altLang="zh-CN" dirty="0"/>
              <a:t>Experiments and Conclusion</a:t>
            </a:r>
            <a:endParaRPr kumimoji="1" lang="en-US" altLang="zh-CN" dirty="0"/>
          </a:p>
          <a:p>
            <a:pPr marL="0" indent="0">
              <a:buNone/>
            </a:pPr>
            <a:endParaRPr kumimoji="1" lang="zh-CN" altLang="en-US" dirty="0"/>
          </a:p>
        </p:txBody>
      </p:sp>
    </p:spTree>
    <p:extLst>
      <p:ext uri="{BB962C8B-B14F-4D97-AF65-F5344CB8AC3E}">
        <p14:creationId xmlns:p14="http://schemas.microsoft.com/office/powerpoint/2010/main" val="3317655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3F74E-39D9-5E45-9130-53135A6B25AF}"/>
              </a:ext>
            </a:extLst>
          </p:cNvPr>
          <p:cNvSpPr>
            <a:spLocks noGrp="1"/>
          </p:cNvSpPr>
          <p:nvPr>
            <p:ph type="title"/>
          </p:nvPr>
        </p:nvSpPr>
        <p:spPr/>
        <p:txBody>
          <a:bodyPr/>
          <a:lstStyle/>
          <a:p>
            <a:r>
              <a:rPr lang="en-US" altLang="zh-CN" b="1" dirty="0">
                <a:solidFill>
                  <a:schemeClr val="accent1"/>
                </a:solidFill>
              </a:rPr>
              <a:t>Prediction performance</a:t>
            </a:r>
            <a:r>
              <a:rPr lang="zh-Hans" altLang="en-US" b="1" dirty="0">
                <a:solidFill>
                  <a:schemeClr val="accent1"/>
                </a:solidFill>
              </a:rPr>
              <a:t>（</a:t>
            </a:r>
            <a:r>
              <a:rPr lang="en-US" altLang="zh-Hans" b="1" dirty="0">
                <a:solidFill>
                  <a:schemeClr val="accent1"/>
                </a:solidFill>
              </a:rPr>
              <a:t>LSTM</a:t>
            </a:r>
            <a:r>
              <a:rPr lang="zh-Hans" altLang="en-US" b="1" dirty="0">
                <a:solidFill>
                  <a:schemeClr val="accent1"/>
                </a:solidFill>
              </a:rPr>
              <a:t>）</a:t>
            </a:r>
            <a:r>
              <a:rPr lang="en-US" altLang="zh-CN" b="1" dirty="0">
                <a:solidFill>
                  <a:schemeClr val="accent1"/>
                </a:solidFill>
              </a:rPr>
              <a:t> </a:t>
            </a:r>
            <a:endParaRPr kumimoji="1" lang="zh-CN" altLang="en-US" b="1" dirty="0">
              <a:solidFill>
                <a:schemeClr val="accent1"/>
              </a:solidFill>
            </a:endParaRPr>
          </a:p>
        </p:txBody>
      </p:sp>
      <p:pic>
        <p:nvPicPr>
          <p:cNvPr id="7" name="内容占位符 6">
            <a:extLst>
              <a:ext uri="{FF2B5EF4-FFF2-40B4-BE49-F238E27FC236}">
                <a16:creationId xmlns:a16="http://schemas.microsoft.com/office/drawing/2014/main" id="{4AE8DB5B-E921-3445-AFE4-D691E9C59B61}"/>
              </a:ext>
            </a:extLst>
          </p:cNvPr>
          <p:cNvPicPr>
            <a:picLocks noGrp="1" noChangeAspect="1"/>
          </p:cNvPicPr>
          <p:nvPr>
            <p:ph idx="1"/>
          </p:nvPr>
        </p:nvPicPr>
        <p:blipFill>
          <a:blip r:embed="rId2"/>
          <a:stretch>
            <a:fillRect/>
          </a:stretch>
        </p:blipFill>
        <p:spPr>
          <a:xfrm>
            <a:off x="1990725" y="1690688"/>
            <a:ext cx="8210550" cy="4681454"/>
          </a:xfrm>
          <a:prstGeom prst="rect">
            <a:avLst/>
          </a:prstGeom>
        </p:spPr>
      </p:pic>
    </p:spTree>
    <p:extLst>
      <p:ext uri="{BB962C8B-B14F-4D97-AF65-F5344CB8AC3E}">
        <p14:creationId xmlns:p14="http://schemas.microsoft.com/office/powerpoint/2010/main" val="1600587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B3F74E-39D9-5E45-9130-53135A6B25AF}"/>
              </a:ext>
            </a:extLst>
          </p:cNvPr>
          <p:cNvSpPr>
            <a:spLocks noGrp="1"/>
          </p:cNvSpPr>
          <p:nvPr>
            <p:ph type="title"/>
          </p:nvPr>
        </p:nvSpPr>
        <p:spPr/>
        <p:txBody>
          <a:bodyPr/>
          <a:lstStyle/>
          <a:p>
            <a:r>
              <a:rPr lang="en-US" altLang="zh-CN" b="1" dirty="0">
                <a:solidFill>
                  <a:schemeClr val="accent1"/>
                </a:solidFill>
              </a:rPr>
              <a:t>Prediction performance</a:t>
            </a:r>
            <a:r>
              <a:rPr lang="zh-Hans" altLang="en-US" b="1" dirty="0">
                <a:solidFill>
                  <a:schemeClr val="accent1"/>
                </a:solidFill>
              </a:rPr>
              <a:t>（</a:t>
            </a:r>
            <a:r>
              <a:rPr lang="en-US" altLang="zh-Hans" b="1" dirty="0">
                <a:solidFill>
                  <a:schemeClr val="accent1"/>
                </a:solidFill>
              </a:rPr>
              <a:t>paper model</a:t>
            </a:r>
            <a:r>
              <a:rPr lang="zh-Hans" altLang="en-US" b="1" dirty="0">
                <a:solidFill>
                  <a:schemeClr val="accent1"/>
                </a:solidFill>
              </a:rPr>
              <a:t>）</a:t>
            </a:r>
            <a:r>
              <a:rPr lang="en-US" altLang="zh-CN" b="1" dirty="0">
                <a:solidFill>
                  <a:schemeClr val="accent1"/>
                </a:solidFill>
              </a:rPr>
              <a:t> </a:t>
            </a:r>
            <a:endParaRPr kumimoji="1" lang="zh-CN" altLang="en-US" b="1" dirty="0">
              <a:solidFill>
                <a:schemeClr val="accent1"/>
              </a:solidFill>
            </a:endParaRPr>
          </a:p>
        </p:txBody>
      </p:sp>
      <p:pic>
        <p:nvPicPr>
          <p:cNvPr id="5" name="内容占位符 4">
            <a:extLst>
              <a:ext uri="{FF2B5EF4-FFF2-40B4-BE49-F238E27FC236}">
                <a16:creationId xmlns:a16="http://schemas.microsoft.com/office/drawing/2014/main" id="{DB0CE2C5-EE69-FB46-9918-D305064EE879}"/>
              </a:ext>
            </a:extLst>
          </p:cNvPr>
          <p:cNvPicPr>
            <a:picLocks noGrp="1" noChangeAspect="1"/>
          </p:cNvPicPr>
          <p:nvPr>
            <p:ph idx="1"/>
          </p:nvPr>
        </p:nvPicPr>
        <p:blipFill>
          <a:blip r:embed="rId3"/>
          <a:stretch>
            <a:fillRect/>
          </a:stretch>
        </p:blipFill>
        <p:spPr>
          <a:xfrm>
            <a:off x="1857375" y="1480674"/>
            <a:ext cx="8477250" cy="5120109"/>
          </a:xfrm>
          <a:prstGeom prst="rect">
            <a:avLst/>
          </a:prstGeom>
        </p:spPr>
      </p:pic>
    </p:spTree>
    <p:extLst>
      <p:ext uri="{BB962C8B-B14F-4D97-AF65-F5344CB8AC3E}">
        <p14:creationId xmlns:p14="http://schemas.microsoft.com/office/powerpoint/2010/main" val="132213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1AED3-DE69-49E2-9D78-C0DB1FDF29FF}"/>
              </a:ext>
            </a:extLst>
          </p:cNvPr>
          <p:cNvSpPr>
            <a:spLocks noGrp="1"/>
          </p:cNvSpPr>
          <p:nvPr>
            <p:ph type="title"/>
          </p:nvPr>
        </p:nvSpPr>
        <p:spPr>
          <a:xfrm>
            <a:off x="838200" y="4060825"/>
            <a:ext cx="10515600" cy="1325563"/>
          </a:xfrm>
        </p:spPr>
        <p:txBody>
          <a:bodyPr/>
          <a:lstStyle/>
          <a:p>
            <a:r>
              <a:rPr lang="en-US" altLang="zh-CN" b="1" dirty="0">
                <a:solidFill>
                  <a:srgbClr val="0070C0"/>
                </a:solidFill>
              </a:rPr>
              <a:t>Introduction</a:t>
            </a:r>
            <a:endParaRPr lang="zh-CN" altLang="en-US" b="1" dirty="0">
              <a:solidFill>
                <a:srgbClr val="0070C0"/>
              </a:solidFill>
            </a:endParaRPr>
          </a:p>
        </p:txBody>
      </p:sp>
      <p:sp>
        <p:nvSpPr>
          <p:cNvPr id="3" name="灯片编号占位符 2">
            <a:extLst>
              <a:ext uri="{FF2B5EF4-FFF2-40B4-BE49-F238E27FC236}">
                <a16:creationId xmlns:a16="http://schemas.microsoft.com/office/drawing/2014/main" id="{144112A9-11A4-41E4-ACA0-4402DDDB19AB}"/>
              </a:ext>
            </a:extLst>
          </p:cNvPr>
          <p:cNvSpPr>
            <a:spLocks noGrp="1"/>
          </p:cNvSpPr>
          <p:nvPr>
            <p:ph type="sldNum" sz="quarter" idx="12"/>
          </p:nvPr>
        </p:nvSpPr>
        <p:spPr/>
        <p:txBody>
          <a:bodyPr/>
          <a:lstStyle/>
          <a:p>
            <a:fld id="{0E3C4571-5E17-4B53-8C6D-98A0E8176DCA}" type="slidenum">
              <a:rPr lang="zh-CN" altLang="en-US" smtClean="0"/>
              <a:t>3</a:t>
            </a:fld>
            <a:endParaRPr lang="zh-CN" altLang="en-US" dirty="0"/>
          </a:p>
        </p:txBody>
      </p:sp>
    </p:spTree>
    <p:extLst>
      <p:ext uri="{BB962C8B-B14F-4D97-AF65-F5344CB8AC3E}">
        <p14:creationId xmlns:p14="http://schemas.microsoft.com/office/powerpoint/2010/main" val="970922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4BD86-9B1B-C94C-8297-35757E1802E3}"/>
              </a:ext>
            </a:extLst>
          </p:cNvPr>
          <p:cNvSpPr>
            <a:spLocks noGrp="1"/>
          </p:cNvSpPr>
          <p:nvPr>
            <p:ph type="title"/>
          </p:nvPr>
        </p:nvSpPr>
        <p:spPr/>
        <p:txBody>
          <a:bodyPr>
            <a:normAutofit/>
          </a:bodyPr>
          <a:lstStyle/>
          <a:p>
            <a:r>
              <a:rPr kumimoji="1" lang="en-US" altLang="zh-CN" b="1" dirty="0">
                <a:solidFill>
                  <a:srgbClr val="0070C0"/>
                </a:solidFill>
              </a:rPr>
              <a:t>Why BNN?</a:t>
            </a:r>
            <a:endParaRPr kumimoji="1" lang="zh-CN" altLang="en-US" b="1" dirty="0">
              <a:solidFill>
                <a:srgbClr val="0070C0"/>
              </a:solidFill>
            </a:endParaRPr>
          </a:p>
        </p:txBody>
      </p:sp>
      <p:sp>
        <p:nvSpPr>
          <p:cNvPr id="3" name="内容占位符 2">
            <a:extLst>
              <a:ext uri="{FF2B5EF4-FFF2-40B4-BE49-F238E27FC236}">
                <a16:creationId xmlns:a16="http://schemas.microsoft.com/office/drawing/2014/main" id="{C4CFE4F6-68A2-B445-8596-F27E3FD027D2}"/>
              </a:ext>
            </a:extLst>
          </p:cNvPr>
          <p:cNvSpPr>
            <a:spLocks noGrp="1"/>
          </p:cNvSpPr>
          <p:nvPr>
            <p:ph idx="1"/>
          </p:nvPr>
        </p:nvSpPr>
        <p:spPr/>
        <p:txBody>
          <a:bodyPr>
            <a:normAutofit/>
          </a:bodyPr>
          <a:lstStyle/>
          <a:p>
            <a:r>
              <a:rPr lang="zh-CN" altLang="en-US" sz="2400" dirty="0"/>
              <a:t>卷积神经网络（</a:t>
            </a:r>
            <a:r>
              <a:rPr lang="en-US" altLang="zh-CN" sz="2400" dirty="0"/>
              <a:t>CNN</a:t>
            </a:r>
            <a:r>
              <a:rPr lang="zh-CN" altLang="en-US" sz="2400" dirty="0"/>
              <a:t>），在图像分类领域中准确性已经超越了人类。由于</a:t>
            </a:r>
            <a:r>
              <a:rPr lang="en-US" altLang="zh-CN" sz="2400" dirty="0"/>
              <a:t>CNN</a:t>
            </a:r>
            <a:r>
              <a:rPr lang="zh-CN" altLang="en-US" sz="2400" dirty="0"/>
              <a:t>能够适应各种非线性数据点，因此需要大量的训练数据。这通常使得</a:t>
            </a:r>
            <a:r>
              <a:rPr lang="en-US" altLang="zh-CN" sz="2400" dirty="0"/>
              <a:t>CNN</a:t>
            </a:r>
            <a:r>
              <a:rPr lang="zh-CN" altLang="en-US" sz="2400" dirty="0"/>
              <a:t>和神经网络容易在小数据集上过度拟合。</a:t>
            </a:r>
            <a:endParaRPr lang="en-US" altLang="zh-CN" sz="2400" dirty="0"/>
          </a:p>
          <a:p>
            <a:pPr lvl="0"/>
            <a:r>
              <a:rPr kumimoji="1" lang="zh-CN" altLang="en-US" sz="2400" dirty="0">
                <a:solidFill>
                  <a:schemeClr val="bg2"/>
                </a:solidFill>
              </a:rPr>
              <a:t>贝叶斯神经网络</a:t>
            </a:r>
            <a:r>
              <a:rPr kumimoji="1" lang="en-US" altLang="zh-CN" sz="2400" dirty="0">
                <a:solidFill>
                  <a:schemeClr val="bg2"/>
                </a:solidFill>
              </a:rPr>
              <a:t>(BNNs)</a:t>
            </a:r>
            <a:r>
              <a:rPr kumimoji="1" lang="zh-CN" altLang="en-US" sz="2400" dirty="0">
                <a:solidFill>
                  <a:schemeClr val="bg2"/>
                </a:solidFill>
              </a:rPr>
              <a:t>从贝叶斯的角度将非确定性引入到深度学习模型中。通过给出网络参数</a:t>
            </a:r>
            <a:r>
              <a:rPr kumimoji="1" lang="en-US" altLang="zh-CN" sz="2400" dirty="0">
                <a:solidFill>
                  <a:schemeClr val="bg2"/>
                </a:solidFill>
              </a:rPr>
              <a:t>W</a:t>
            </a:r>
            <a:r>
              <a:rPr kumimoji="1" lang="zh-CN" altLang="en-US" sz="2400" dirty="0">
                <a:solidFill>
                  <a:schemeClr val="bg2"/>
                </a:solidFill>
              </a:rPr>
              <a:t>的先验值，来找到</a:t>
            </a:r>
            <a:r>
              <a:rPr kumimoji="1" lang="en-US" altLang="zh-CN" sz="2400" dirty="0">
                <a:solidFill>
                  <a:schemeClr val="bg2"/>
                </a:solidFill>
              </a:rPr>
              <a:t>W</a:t>
            </a:r>
            <a:r>
              <a:rPr kumimoji="1" lang="zh-CN" altLang="en-US" sz="2400" dirty="0">
                <a:solidFill>
                  <a:schemeClr val="bg2"/>
                </a:solidFill>
              </a:rPr>
              <a:t>的后验分布，而不是通过点估计来找到</a:t>
            </a:r>
            <a:r>
              <a:rPr kumimoji="1" lang="en-US" altLang="zh-CN" sz="2400" dirty="0">
                <a:solidFill>
                  <a:schemeClr val="bg2"/>
                </a:solidFill>
              </a:rPr>
              <a:t>W</a:t>
            </a:r>
            <a:r>
              <a:rPr kumimoji="1" lang="zh-CN" altLang="en-US" sz="2400" dirty="0">
                <a:solidFill>
                  <a:schemeClr val="bg2"/>
                </a:solidFill>
              </a:rPr>
              <a:t>的值。这能在过拟合现象上更有鲁棒性，并且能很好的从小的数据集当中学习，不会发生过度拟合。</a:t>
            </a:r>
          </a:p>
        </p:txBody>
      </p:sp>
    </p:spTree>
    <p:extLst>
      <p:ext uri="{BB962C8B-B14F-4D97-AF65-F5344CB8AC3E}">
        <p14:creationId xmlns:p14="http://schemas.microsoft.com/office/powerpoint/2010/main" val="912978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4BD86-9B1B-C94C-8297-35757E1802E3}"/>
              </a:ext>
            </a:extLst>
          </p:cNvPr>
          <p:cNvSpPr>
            <a:spLocks noGrp="1"/>
          </p:cNvSpPr>
          <p:nvPr>
            <p:ph type="title"/>
          </p:nvPr>
        </p:nvSpPr>
        <p:spPr/>
        <p:txBody>
          <a:bodyPr>
            <a:normAutofit/>
          </a:bodyPr>
          <a:lstStyle/>
          <a:p>
            <a:r>
              <a:rPr kumimoji="1" lang="en-US" altLang="zh-CN" b="1" dirty="0">
                <a:solidFill>
                  <a:srgbClr val="0070C0"/>
                </a:solidFill>
              </a:rPr>
              <a:t>Why BNN?</a:t>
            </a:r>
            <a:endParaRPr kumimoji="1" lang="zh-CN" altLang="en-US" b="1" dirty="0">
              <a:solidFill>
                <a:srgbClr val="0070C0"/>
              </a:solidFill>
            </a:endParaRPr>
          </a:p>
        </p:txBody>
      </p:sp>
      <p:sp>
        <p:nvSpPr>
          <p:cNvPr id="3" name="内容占位符 2">
            <a:extLst>
              <a:ext uri="{FF2B5EF4-FFF2-40B4-BE49-F238E27FC236}">
                <a16:creationId xmlns:a16="http://schemas.microsoft.com/office/drawing/2014/main" id="{C4CFE4F6-68A2-B445-8596-F27E3FD027D2}"/>
              </a:ext>
            </a:extLst>
          </p:cNvPr>
          <p:cNvSpPr>
            <a:spLocks noGrp="1"/>
          </p:cNvSpPr>
          <p:nvPr>
            <p:ph idx="1"/>
          </p:nvPr>
        </p:nvSpPr>
        <p:spPr/>
        <p:txBody>
          <a:bodyPr>
            <a:normAutofit/>
          </a:bodyPr>
          <a:lstStyle/>
          <a:p>
            <a:r>
              <a:rPr lang="zh-CN" altLang="en-US" sz="2400" dirty="0">
                <a:solidFill>
                  <a:schemeClr val="bg2"/>
                </a:solidFill>
              </a:rPr>
              <a:t>卷积神经网络（</a:t>
            </a:r>
            <a:r>
              <a:rPr lang="en-US" altLang="zh-CN" sz="2400" dirty="0">
                <a:solidFill>
                  <a:schemeClr val="bg2"/>
                </a:solidFill>
              </a:rPr>
              <a:t>CNN</a:t>
            </a:r>
            <a:r>
              <a:rPr lang="zh-CN" altLang="en-US" sz="2400" dirty="0">
                <a:solidFill>
                  <a:schemeClr val="bg2"/>
                </a:solidFill>
              </a:rPr>
              <a:t>），在图像分类领域中准确性已经超越了人类。由于</a:t>
            </a:r>
            <a:r>
              <a:rPr lang="en-US" altLang="zh-CN" sz="2400" dirty="0">
                <a:solidFill>
                  <a:schemeClr val="bg2"/>
                </a:solidFill>
              </a:rPr>
              <a:t>CNN</a:t>
            </a:r>
            <a:r>
              <a:rPr lang="zh-CN" altLang="en-US" sz="2400" dirty="0">
                <a:solidFill>
                  <a:schemeClr val="bg2"/>
                </a:solidFill>
              </a:rPr>
              <a:t>能够适应各种非线性数据点，因此需要大量的训练数据。这通常使得</a:t>
            </a:r>
            <a:r>
              <a:rPr lang="en-US" altLang="zh-CN" sz="2400" dirty="0">
                <a:solidFill>
                  <a:schemeClr val="bg2"/>
                </a:solidFill>
              </a:rPr>
              <a:t>CNN</a:t>
            </a:r>
            <a:r>
              <a:rPr lang="zh-CN" altLang="en-US" sz="2400" dirty="0">
                <a:solidFill>
                  <a:schemeClr val="bg2"/>
                </a:solidFill>
              </a:rPr>
              <a:t>和神经网络容易在小数据集上过度拟合。</a:t>
            </a:r>
            <a:endParaRPr lang="en-US" altLang="zh-CN" sz="2400" dirty="0">
              <a:solidFill>
                <a:schemeClr val="bg2"/>
              </a:solidFill>
            </a:endParaRPr>
          </a:p>
          <a:p>
            <a:r>
              <a:rPr kumimoji="1" lang="zh-CN" altLang="en-US" sz="2400" dirty="0"/>
              <a:t>贝叶斯神经网络</a:t>
            </a:r>
            <a:r>
              <a:rPr kumimoji="1" lang="en-US" altLang="zh-CN" sz="2400" dirty="0"/>
              <a:t>(BNNs)</a:t>
            </a:r>
            <a:r>
              <a:rPr kumimoji="1" lang="zh-CN" altLang="en-US" sz="2400" dirty="0"/>
              <a:t>从贝叶斯的角度将非确定性引入到深度学习模型中。通过给出网络参数</a:t>
            </a:r>
            <a:r>
              <a:rPr kumimoji="1" lang="en-US" altLang="zh-CN" sz="2400" dirty="0"/>
              <a:t>W</a:t>
            </a:r>
            <a:r>
              <a:rPr kumimoji="1" lang="zh-CN" altLang="en-US" sz="2400" dirty="0"/>
              <a:t>的先验</a:t>
            </a:r>
            <a:r>
              <a:rPr kumimoji="1" lang="zh-Hans" altLang="en-US" sz="2400" dirty="0"/>
              <a:t>分布</a:t>
            </a:r>
            <a:r>
              <a:rPr kumimoji="1" lang="zh-CN" altLang="en-US" sz="2400" dirty="0"/>
              <a:t>，</a:t>
            </a:r>
            <a:r>
              <a:rPr kumimoji="1" lang="zh-Hans" altLang="en-US" sz="2400" dirty="0"/>
              <a:t>来</a:t>
            </a:r>
            <a:r>
              <a:rPr kumimoji="1" lang="zh-CN" altLang="en-US" sz="2400" dirty="0"/>
              <a:t>找到</a:t>
            </a:r>
            <a:r>
              <a:rPr kumimoji="1" lang="en-US" altLang="zh-CN" sz="2400" dirty="0"/>
              <a:t>W</a:t>
            </a:r>
            <a:r>
              <a:rPr kumimoji="1" lang="zh-CN" altLang="en-US" sz="2400" dirty="0"/>
              <a:t>的后验分布，而不是</a:t>
            </a:r>
            <a:r>
              <a:rPr kumimoji="1" lang="zh-Hans" altLang="en-US" sz="2400" dirty="0"/>
              <a:t>通过</a:t>
            </a:r>
            <a:r>
              <a:rPr kumimoji="1" lang="zh-CN" altLang="en-US" sz="2400" dirty="0"/>
              <a:t>点估计</a:t>
            </a:r>
            <a:r>
              <a:rPr kumimoji="1" lang="zh-Hans" altLang="en-US" sz="2400" dirty="0"/>
              <a:t>来找到</a:t>
            </a:r>
            <a:r>
              <a:rPr kumimoji="1" lang="en-US" altLang="zh-Hans" sz="2400" dirty="0"/>
              <a:t>W</a:t>
            </a:r>
            <a:r>
              <a:rPr kumimoji="1" lang="zh-Hans" altLang="en-US" sz="2400" dirty="0"/>
              <a:t>的值</a:t>
            </a:r>
            <a:r>
              <a:rPr kumimoji="1" lang="zh-CN" altLang="en-US" sz="2400" dirty="0"/>
              <a:t>。</a:t>
            </a:r>
            <a:r>
              <a:rPr kumimoji="1" lang="zh-Hans" altLang="en-US" sz="2400" dirty="0"/>
              <a:t>这能</a:t>
            </a:r>
            <a:r>
              <a:rPr kumimoji="1" lang="zh-CN" altLang="en-US" sz="2400" dirty="0"/>
              <a:t>在过拟合现象上更</a:t>
            </a:r>
            <a:r>
              <a:rPr kumimoji="1" lang="zh-Hans" altLang="en-US" sz="2400" dirty="0"/>
              <a:t>有</a:t>
            </a:r>
            <a:r>
              <a:rPr kumimoji="1" lang="zh-CN" altLang="en-US" sz="2400" dirty="0"/>
              <a:t>鲁棒</a:t>
            </a:r>
            <a:r>
              <a:rPr kumimoji="1" lang="zh-Hans" altLang="en-US" sz="2400" dirty="0"/>
              <a:t>性</a:t>
            </a:r>
            <a:r>
              <a:rPr kumimoji="1" lang="zh-CN" altLang="en-US" sz="2400" dirty="0"/>
              <a:t>，并且能很好的从小的数据集当中学习，</a:t>
            </a:r>
            <a:r>
              <a:rPr kumimoji="1" lang="zh-Hans" altLang="en-US" sz="2400" dirty="0"/>
              <a:t>不会发生</a:t>
            </a:r>
            <a:r>
              <a:rPr kumimoji="1" lang="zh-CN" altLang="en-US" sz="2400" dirty="0"/>
              <a:t>过度拟合。</a:t>
            </a:r>
          </a:p>
        </p:txBody>
      </p:sp>
    </p:spTree>
    <p:extLst>
      <p:ext uri="{BB962C8B-B14F-4D97-AF65-F5344CB8AC3E}">
        <p14:creationId xmlns:p14="http://schemas.microsoft.com/office/powerpoint/2010/main" val="2271019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B4BD86-9B1B-C94C-8297-35757E1802E3}"/>
              </a:ext>
            </a:extLst>
          </p:cNvPr>
          <p:cNvSpPr>
            <a:spLocks noGrp="1"/>
          </p:cNvSpPr>
          <p:nvPr>
            <p:ph type="title"/>
          </p:nvPr>
        </p:nvSpPr>
        <p:spPr/>
        <p:txBody>
          <a:bodyPr>
            <a:normAutofit/>
          </a:bodyPr>
          <a:lstStyle/>
          <a:p>
            <a:r>
              <a:rPr kumimoji="1" lang="en-US" altLang="zh-CN" b="1" dirty="0">
                <a:solidFill>
                  <a:srgbClr val="0070C0"/>
                </a:solidFill>
              </a:rPr>
              <a:t>Why BNN?</a:t>
            </a:r>
            <a:endParaRPr kumimoji="1" lang="zh-CN" altLang="en-US" b="1" dirty="0">
              <a:solidFill>
                <a:srgbClr val="0070C0"/>
              </a:solidFill>
            </a:endParaRPr>
          </a:p>
        </p:txBody>
      </p:sp>
      <p:pic>
        <p:nvPicPr>
          <p:cNvPr id="4" name="图片 3">
            <a:extLst>
              <a:ext uri="{FF2B5EF4-FFF2-40B4-BE49-F238E27FC236}">
                <a16:creationId xmlns:a16="http://schemas.microsoft.com/office/drawing/2014/main" id="{322C4A90-DEEF-3340-A3CE-5AA884883A6C}"/>
              </a:ext>
            </a:extLst>
          </p:cNvPr>
          <p:cNvPicPr>
            <a:picLocks noChangeAspect="1"/>
          </p:cNvPicPr>
          <p:nvPr/>
        </p:nvPicPr>
        <p:blipFill>
          <a:blip r:embed="rId3"/>
          <a:stretch>
            <a:fillRect/>
          </a:stretch>
        </p:blipFill>
        <p:spPr>
          <a:xfrm>
            <a:off x="727921" y="1825625"/>
            <a:ext cx="10736158" cy="3628821"/>
          </a:xfrm>
          <a:prstGeom prst="rect">
            <a:avLst/>
          </a:prstGeom>
        </p:spPr>
      </p:pic>
      <p:sp>
        <p:nvSpPr>
          <p:cNvPr id="6" name="内容占位符 5">
            <a:extLst>
              <a:ext uri="{FF2B5EF4-FFF2-40B4-BE49-F238E27FC236}">
                <a16:creationId xmlns:a16="http://schemas.microsoft.com/office/drawing/2014/main" id="{380D0B7F-FB6F-6745-8C72-F8784DE77771}"/>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535709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1AC39-93AE-DE4C-B485-7C12A361E1F1}"/>
              </a:ext>
            </a:extLst>
          </p:cNvPr>
          <p:cNvSpPr>
            <a:spLocks noGrp="1"/>
          </p:cNvSpPr>
          <p:nvPr>
            <p:ph type="title"/>
          </p:nvPr>
        </p:nvSpPr>
        <p:spPr>
          <a:xfrm>
            <a:off x="838200" y="365125"/>
            <a:ext cx="10515600" cy="1325563"/>
          </a:xfrm>
        </p:spPr>
        <p:txBody>
          <a:bodyPr/>
          <a:lstStyle/>
          <a:p>
            <a:r>
              <a:rPr kumimoji="1" lang="en-US" altLang="zh-CN" b="1" dirty="0">
                <a:solidFill>
                  <a:schemeClr val="accent1"/>
                </a:solidFill>
              </a:rPr>
              <a:t>Time Series Prediction </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63638774-1747-E048-BCE3-CF71405BA66C}"/>
              </a:ext>
            </a:extLst>
          </p:cNvPr>
          <p:cNvSpPr>
            <a:spLocks noGrp="1"/>
          </p:cNvSpPr>
          <p:nvPr>
            <p:ph idx="1"/>
          </p:nvPr>
        </p:nvSpPr>
        <p:spPr/>
        <p:txBody>
          <a:bodyPr/>
          <a:lstStyle/>
          <a:p>
            <a:r>
              <a:rPr kumimoji="1" lang="zh-CN" altLang="en-US" dirty="0"/>
              <a:t>经典的时间序列模型（</a:t>
            </a:r>
            <a:r>
              <a:rPr kumimoji="1" lang="zh-Hans" altLang="en-US" dirty="0"/>
              <a:t>如</a:t>
            </a:r>
            <a:r>
              <a:rPr kumimoji="1" lang="en-US" altLang="zh-Hans" dirty="0"/>
              <a:t>R</a:t>
            </a:r>
            <a:r>
              <a:rPr kumimoji="1" lang="zh-Hans" altLang="en-US" dirty="0"/>
              <a:t>语言预测包中的模型</a:t>
            </a:r>
            <a:r>
              <a:rPr kumimoji="1" lang="zh-CN" altLang="en-US" dirty="0"/>
              <a:t>）</a:t>
            </a:r>
            <a:endParaRPr kumimoji="1" lang="en-US" altLang="zh-CN" dirty="0"/>
          </a:p>
          <a:p>
            <a:r>
              <a:rPr kumimoji="1" lang="zh-CN" altLang="en-US" dirty="0">
                <a:solidFill>
                  <a:schemeClr val="bg2"/>
                </a:solidFill>
              </a:rPr>
              <a:t>基于</a:t>
            </a:r>
            <a:r>
              <a:rPr kumimoji="1" lang="en-US" altLang="zh-CN" dirty="0">
                <a:solidFill>
                  <a:schemeClr val="bg2"/>
                </a:solidFill>
              </a:rPr>
              <a:t>LSTM</a:t>
            </a:r>
            <a:r>
              <a:rPr kumimoji="1" lang="zh-CN" altLang="en-US" dirty="0">
                <a:solidFill>
                  <a:schemeClr val="bg2"/>
                </a:solidFill>
              </a:rPr>
              <a:t>技术的时间序列模型</a:t>
            </a:r>
          </a:p>
        </p:txBody>
      </p:sp>
    </p:spTree>
    <p:extLst>
      <p:ext uri="{BB962C8B-B14F-4D97-AF65-F5344CB8AC3E}">
        <p14:creationId xmlns:p14="http://schemas.microsoft.com/office/powerpoint/2010/main" val="168324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61AC39-93AE-DE4C-B485-7C12A361E1F1}"/>
              </a:ext>
            </a:extLst>
          </p:cNvPr>
          <p:cNvSpPr>
            <a:spLocks noGrp="1"/>
          </p:cNvSpPr>
          <p:nvPr>
            <p:ph type="title"/>
          </p:nvPr>
        </p:nvSpPr>
        <p:spPr>
          <a:xfrm>
            <a:off x="838200" y="365125"/>
            <a:ext cx="10515600" cy="1325563"/>
          </a:xfrm>
        </p:spPr>
        <p:txBody>
          <a:bodyPr/>
          <a:lstStyle/>
          <a:p>
            <a:r>
              <a:rPr kumimoji="1" lang="en-US" altLang="zh-CN" b="1" dirty="0">
                <a:solidFill>
                  <a:schemeClr val="accent1"/>
                </a:solidFill>
              </a:rPr>
              <a:t>Time Series Prediction </a:t>
            </a:r>
            <a:endParaRPr kumimoji="1" lang="zh-CN" altLang="en-US" b="1" dirty="0">
              <a:solidFill>
                <a:schemeClr val="accent1"/>
              </a:solidFill>
            </a:endParaRPr>
          </a:p>
        </p:txBody>
      </p:sp>
      <p:sp>
        <p:nvSpPr>
          <p:cNvPr id="3" name="内容占位符 2">
            <a:extLst>
              <a:ext uri="{FF2B5EF4-FFF2-40B4-BE49-F238E27FC236}">
                <a16:creationId xmlns:a16="http://schemas.microsoft.com/office/drawing/2014/main" id="{63638774-1747-E048-BCE3-CF71405BA66C}"/>
              </a:ext>
            </a:extLst>
          </p:cNvPr>
          <p:cNvSpPr>
            <a:spLocks noGrp="1"/>
          </p:cNvSpPr>
          <p:nvPr>
            <p:ph idx="1"/>
          </p:nvPr>
        </p:nvSpPr>
        <p:spPr/>
        <p:txBody>
          <a:bodyPr/>
          <a:lstStyle/>
          <a:p>
            <a:r>
              <a:rPr kumimoji="1" lang="zh-CN" altLang="en-US" dirty="0">
                <a:solidFill>
                  <a:schemeClr val="bg2"/>
                </a:solidFill>
              </a:rPr>
              <a:t>经典的时间序列模型（</a:t>
            </a:r>
            <a:r>
              <a:rPr kumimoji="1" lang="zh-Hans" altLang="en-US" dirty="0">
                <a:solidFill>
                  <a:schemeClr val="bg2"/>
                </a:solidFill>
              </a:rPr>
              <a:t>如</a:t>
            </a:r>
            <a:r>
              <a:rPr kumimoji="1" lang="en-US" altLang="zh-Hans" dirty="0">
                <a:solidFill>
                  <a:schemeClr val="bg2"/>
                </a:solidFill>
              </a:rPr>
              <a:t>R</a:t>
            </a:r>
            <a:r>
              <a:rPr kumimoji="1" lang="zh-Hans" altLang="en-US" dirty="0">
                <a:solidFill>
                  <a:schemeClr val="bg2"/>
                </a:solidFill>
              </a:rPr>
              <a:t>语言预测包中的模型</a:t>
            </a:r>
            <a:r>
              <a:rPr kumimoji="1" lang="zh-CN" altLang="en-US" dirty="0">
                <a:solidFill>
                  <a:schemeClr val="bg2"/>
                </a:solidFill>
              </a:rPr>
              <a:t>）</a:t>
            </a:r>
            <a:endParaRPr kumimoji="1" lang="en-US" altLang="zh-CN" dirty="0">
              <a:solidFill>
                <a:schemeClr val="bg2"/>
              </a:solidFill>
            </a:endParaRPr>
          </a:p>
          <a:p>
            <a:r>
              <a:rPr kumimoji="1" lang="zh-CN" altLang="en-US" dirty="0"/>
              <a:t>基于</a:t>
            </a:r>
            <a:r>
              <a:rPr kumimoji="1" lang="en-US" altLang="zh-CN" dirty="0"/>
              <a:t>LSTM</a:t>
            </a:r>
            <a:r>
              <a:rPr kumimoji="1" lang="zh-CN" altLang="en-US" dirty="0"/>
              <a:t>技术</a:t>
            </a:r>
            <a:r>
              <a:rPr kumimoji="1" lang="zh-Hans" altLang="en-US" dirty="0"/>
              <a:t>的</a:t>
            </a:r>
            <a:r>
              <a:rPr kumimoji="1" lang="zh-CN" altLang="en-US" dirty="0"/>
              <a:t>时间序列</a:t>
            </a:r>
            <a:r>
              <a:rPr kumimoji="1" lang="zh-Hans" altLang="en-US" dirty="0"/>
              <a:t>模型</a:t>
            </a:r>
            <a:endParaRPr kumimoji="1" lang="zh-CN" altLang="en-US" dirty="0"/>
          </a:p>
        </p:txBody>
      </p:sp>
    </p:spTree>
    <p:extLst>
      <p:ext uri="{BB962C8B-B14F-4D97-AF65-F5344CB8AC3E}">
        <p14:creationId xmlns:p14="http://schemas.microsoft.com/office/powerpoint/2010/main" val="12456571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1AED3-DE69-49E2-9D78-C0DB1FDF29FF}"/>
              </a:ext>
            </a:extLst>
          </p:cNvPr>
          <p:cNvSpPr>
            <a:spLocks noGrp="1"/>
          </p:cNvSpPr>
          <p:nvPr>
            <p:ph type="title"/>
          </p:nvPr>
        </p:nvSpPr>
        <p:spPr>
          <a:xfrm>
            <a:off x="838200" y="4060825"/>
            <a:ext cx="10515600" cy="1325563"/>
          </a:xfrm>
        </p:spPr>
        <p:txBody>
          <a:bodyPr/>
          <a:lstStyle/>
          <a:p>
            <a:r>
              <a:rPr lang="en-US" altLang="zh-CN" b="1" dirty="0">
                <a:solidFill>
                  <a:srgbClr val="0070C0"/>
                </a:solidFill>
              </a:rPr>
              <a:t>Uber BNN model</a:t>
            </a:r>
            <a:endParaRPr lang="zh-CN" altLang="en-US" b="1" dirty="0">
              <a:solidFill>
                <a:srgbClr val="0070C0"/>
              </a:solidFill>
            </a:endParaRPr>
          </a:p>
        </p:txBody>
      </p:sp>
      <p:sp>
        <p:nvSpPr>
          <p:cNvPr id="3" name="灯片编号占位符 2">
            <a:extLst>
              <a:ext uri="{FF2B5EF4-FFF2-40B4-BE49-F238E27FC236}">
                <a16:creationId xmlns:a16="http://schemas.microsoft.com/office/drawing/2014/main" id="{144112A9-11A4-41E4-ACA0-4402DDDB19AB}"/>
              </a:ext>
            </a:extLst>
          </p:cNvPr>
          <p:cNvSpPr>
            <a:spLocks noGrp="1"/>
          </p:cNvSpPr>
          <p:nvPr>
            <p:ph type="sldNum" sz="quarter" idx="12"/>
          </p:nvPr>
        </p:nvSpPr>
        <p:spPr/>
        <p:txBody>
          <a:bodyPr/>
          <a:lstStyle/>
          <a:p>
            <a:fld id="{0E3C4571-5E17-4B53-8C6D-98A0E8176DCA}" type="slidenum">
              <a:rPr lang="zh-CN" altLang="en-US" smtClean="0"/>
              <a:t>9</a:t>
            </a:fld>
            <a:endParaRPr lang="zh-CN" altLang="en-US" dirty="0"/>
          </a:p>
        </p:txBody>
      </p:sp>
    </p:spTree>
    <p:extLst>
      <p:ext uri="{BB962C8B-B14F-4D97-AF65-F5344CB8AC3E}">
        <p14:creationId xmlns:p14="http://schemas.microsoft.com/office/powerpoint/2010/main" val="26379842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3134</TotalTime>
  <Words>2117</Words>
  <Application>Microsoft Macintosh PowerPoint</Application>
  <PresentationFormat>宽屏</PresentationFormat>
  <Paragraphs>112</Paragraphs>
  <Slides>21</Slides>
  <Notes>14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等线 Light</vt:lpstr>
      <vt:lpstr>Arial</vt:lpstr>
      <vt:lpstr>Helvetica Neue</vt:lpstr>
      <vt:lpstr>Office 主题​​</vt:lpstr>
      <vt:lpstr>Deep and Confident Prediction for Time Series at Uber  </vt:lpstr>
      <vt:lpstr>Overview</vt:lpstr>
      <vt:lpstr>Introduction</vt:lpstr>
      <vt:lpstr>Why BNN?</vt:lpstr>
      <vt:lpstr>Why BNN?</vt:lpstr>
      <vt:lpstr>Why BNN?</vt:lpstr>
      <vt:lpstr>Time Series Prediction </vt:lpstr>
      <vt:lpstr>Time Series Prediction </vt:lpstr>
      <vt:lpstr>Uber BNN model</vt:lpstr>
      <vt:lpstr>BNN model</vt:lpstr>
      <vt:lpstr>Prediction uncertainty </vt:lpstr>
      <vt:lpstr>model uncertainty </vt:lpstr>
      <vt:lpstr>model misspecification</vt:lpstr>
      <vt:lpstr>inherent noise</vt:lpstr>
      <vt:lpstr>inherent noise</vt:lpstr>
      <vt:lpstr>model design</vt:lpstr>
      <vt:lpstr>Two hyper-parameters</vt:lpstr>
      <vt:lpstr>Experiments and Conclusion</vt:lpstr>
      <vt:lpstr>Experimental settings</vt:lpstr>
      <vt:lpstr>Prediction performance（LSTM） </vt:lpstr>
      <vt:lpstr>Prediction performance（paper model） </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and Confident Prediction for Time Series at Uber  </dc:title>
  <dc:creator>Microsoft Office 用户</dc:creator>
  <cp:lastModifiedBy>Microsoft Office 用户</cp:lastModifiedBy>
  <cp:revision>50</cp:revision>
  <dcterms:created xsi:type="dcterms:W3CDTF">2019-08-08T03:21:49Z</dcterms:created>
  <dcterms:modified xsi:type="dcterms:W3CDTF">2019-08-10T07:36:06Z</dcterms:modified>
</cp:coreProperties>
</file>